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4" r:id="rId3"/>
    <p:sldId id="286" r:id="rId4"/>
    <p:sldId id="303" r:id="rId5"/>
    <p:sldId id="287" r:id="rId6"/>
    <p:sldId id="294" r:id="rId7"/>
    <p:sldId id="293" r:id="rId8"/>
    <p:sldId id="290" r:id="rId9"/>
    <p:sldId id="292" r:id="rId10"/>
    <p:sldId id="285" r:id="rId11"/>
    <p:sldId id="295" r:id="rId12"/>
    <p:sldId id="275" r:id="rId13"/>
    <p:sldId id="262" r:id="rId14"/>
    <p:sldId id="266" r:id="rId15"/>
    <p:sldId id="269" r:id="rId16"/>
    <p:sldId id="291" r:id="rId17"/>
    <p:sldId id="289" r:id="rId18"/>
    <p:sldId id="288" r:id="rId19"/>
    <p:sldId id="296" r:id="rId20"/>
    <p:sldId id="300" r:id="rId21"/>
    <p:sldId id="297" r:id="rId22"/>
    <p:sldId id="307" r:id="rId23"/>
    <p:sldId id="299" r:id="rId24"/>
    <p:sldId id="306" r:id="rId25"/>
    <p:sldId id="301" r:id="rId26"/>
    <p:sldId id="304" r:id="rId27"/>
    <p:sldId id="305" r:id="rId28"/>
    <p:sldId id="302" r:id="rId29"/>
    <p:sldId id="298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1878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82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49B3C0-EF31-4C73-B61B-0F368E3E0F1E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86F14C-6D4C-40AD-8F80-82FED394C62C}">
      <dgm:prSet phldrT="[文本]" custT="1"/>
      <dgm:spPr/>
      <dgm:t>
        <a:bodyPr/>
        <a:lstStyle/>
        <a:p>
          <a:r>
            <a:rPr lang="en-US" altLang="zh-CN" sz="2800" dirty="0" smtClean="0">
              <a:latin typeface="微软雅黑" pitchFamily="34" charset="-122"/>
              <a:ea typeface="微软雅黑" pitchFamily="34" charset="-122"/>
            </a:rPr>
            <a:t>Java+…</a:t>
          </a:r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56E6B831-A981-43CB-BA85-B05EED4D4E12}" type="parTrans" cxnId="{E708F765-7439-4A8C-8CC0-9F61B80513B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BDB9C99-5E09-4449-B7ED-763DC4B2E8F1}" type="sibTrans" cxnId="{E708F765-7439-4A8C-8CC0-9F61B80513B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BE2BBC1-CC07-4381-A6D8-75CF3E014EEF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ORM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934CC054-8C9D-4556-ABFD-1FD9FA3B0D86}" type="parTrans" cxnId="{FF13C0F4-FC69-4E1E-AD97-536E46F6A8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F659E78-E1BF-40ED-A26D-2D327EFBD44A}" type="sibTrans" cxnId="{FF13C0F4-FC69-4E1E-AD97-536E46F6A8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EC1FCD3-26F8-48D6-85DE-152604774088}">
      <dgm:prSet phldrT="[文本]" custT="1"/>
      <dgm:spPr/>
      <dgm:t>
        <a:bodyPr/>
        <a:lstStyle/>
        <a:p>
          <a:r>
            <a:rPr lang="en-US" altLang="zh-CN" sz="2800" dirty="0" err="1" smtClean="0">
              <a:latin typeface="微软雅黑" pitchFamily="34" charset="-122"/>
              <a:ea typeface="微软雅黑" pitchFamily="34" charset="-122"/>
            </a:rPr>
            <a:t>Clojure</a:t>
          </a:r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C42A8786-F5A7-43AF-8E69-CA3E7DCE7476}" type="parTrans" cxnId="{88B66C46-FCD8-4C3E-ABD9-2655DE24C90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FA71CA8-B2B6-4226-A99F-7105421647C3}" type="sibTrans" cxnId="{88B66C46-FCD8-4C3E-ABD9-2655DE24C90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1131FA1-D284-43B1-8156-7B40E4AFAA8D}">
      <dgm:prSet phldrT="[文本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err="1" smtClean="0">
              <a:latin typeface="微软雅黑" pitchFamily="34" charset="-122"/>
              <a:ea typeface="微软雅黑" pitchFamily="34" charset="-122"/>
            </a:rPr>
            <a:t>Clojure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BCA911F2-2200-478A-B605-DFC094B24D86}" type="parTrans" cxnId="{000537D1-314C-43AA-97BD-9A468A09D49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5359EE0-E500-482F-A32A-6212FBC3C49B}" type="sibTrans" cxnId="{000537D1-314C-43AA-97BD-9A468A09D491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3FB4C74-66DB-4226-91EB-3E7ABD4497EE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JavaScript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8789687A-F097-4060-87E2-CF4B16B763AA}" type="parTrans" cxnId="{7EEDC8DE-EC05-43AA-910A-655FD6DD34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335452E-42C7-4B15-98EC-A90D8E054B39}" type="sibTrans" cxnId="{7EEDC8DE-EC05-43AA-910A-655FD6DD343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413F4F1-E58A-4215-A5CB-91F53A7F2E21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Spring……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8707F87-9CA1-44C6-BCBA-EE1F1F18900C}" type="parTrans" cxnId="{8063EBCB-A8F9-464D-8937-6A5BD59237CD}">
      <dgm:prSet/>
      <dgm:spPr/>
      <dgm:t>
        <a:bodyPr/>
        <a:lstStyle/>
        <a:p>
          <a:endParaRPr lang="zh-CN" altLang="en-US"/>
        </a:p>
      </dgm:t>
    </dgm:pt>
    <dgm:pt modelId="{D4D9EEEE-6125-492E-B147-FBC7C7A1C617}" type="sibTrans" cxnId="{8063EBCB-A8F9-464D-8937-6A5BD59237CD}">
      <dgm:prSet/>
      <dgm:spPr/>
      <dgm:t>
        <a:bodyPr/>
        <a:lstStyle/>
        <a:p>
          <a:endParaRPr lang="zh-CN" altLang="en-US"/>
        </a:p>
      </dgm:t>
    </dgm:pt>
    <dgm:pt modelId="{035B995A-BC2F-412C-BCBB-A73CB154E43E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模板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EF68969A-CC79-49CE-B38B-02D4AE2CA322}" type="parTrans" cxnId="{2F120F88-1269-4343-A3D2-363AF64527D0}">
      <dgm:prSet/>
      <dgm:spPr/>
      <dgm:t>
        <a:bodyPr/>
        <a:lstStyle/>
        <a:p>
          <a:endParaRPr lang="zh-CN" altLang="en-US"/>
        </a:p>
      </dgm:t>
    </dgm:pt>
    <dgm:pt modelId="{BAE7B6DA-FD2E-4040-9702-6AD9F6AB1C0B}" type="sibTrans" cxnId="{2F120F88-1269-4343-A3D2-363AF64527D0}">
      <dgm:prSet/>
      <dgm:spPr/>
      <dgm:t>
        <a:bodyPr/>
        <a:lstStyle/>
        <a:p>
          <a:endParaRPr lang="zh-CN" altLang="en-US"/>
        </a:p>
      </dgm:t>
    </dgm:pt>
    <dgm:pt modelId="{875CEB11-3F4C-49F2-ADFA-170756840F54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JavaScript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91ABE26-B0A0-427F-B972-1B9F401AB818}" type="parTrans" cxnId="{530451B7-0FD4-4B2F-A380-D9E61CA17630}">
      <dgm:prSet/>
      <dgm:spPr/>
      <dgm:t>
        <a:bodyPr/>
        <a:lstStyle/>
        <a:p>
          <a:endParaRPr lang="zh-CN" altLang="en-US"/>
        </a:p>
      </dgm:t>
    </dgm:pt>
    <dgm:pt modelId="{94539EE8-6FB6-4FEF-8E1E-F949156998BF}" type="sibTrans" cxnId="{530451B7-0FD4-4B2F-A380-D9E61CA17630}">
      <dgm:prSet/>
      <dgm:spPr/>
      <dgm:t>
        <a:bodyPr/>
        <a:lstStyle/>
        <a:p>
          <a:endParaRPr lang="zh-CN" altLang="en-US"/>
        </a:p>
      </dgm:t>
    </dgm:pt>
    <dgm:pt modelId="{C983A96D-B5C5-4F34-AD22-93E4B026B280}">
      <dgm:prSet phldrT="[文本]"/>
      <dgm:spPr/>
      <dgm:t>
        <a:bodyPr/>
        <a:lstStyle/>
        <a:p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EC457E1-7F7D-4FE1-98DB-28EF3A2C2CF2}" type="parTrans" cxnId="{79B517E4-C154-4A76-BB8D-9F5133AA9209}">
      <dgm:prSet/>
      <dgm:spPr/>
      <dgm:t>
        <a:bodyPr/>
        <a:lstStyle/>
        <a:p>
          <a:endParaRPr lang="zh-CN" altLang="en-US"/>
        </a:p>
      </dgm:t>
    </dgm:pt>
    <dgm:pt modelId="{C568B2C8-66C7-4E04-8097-458C95A1FF38}" type="sibTrans" cxnId="{79B517E4-C154-4A76-BB8D-9F5133AA9209}">
      <dgm:prSet/>
      <dgm:spPr/>
      <dgm:t>
        <a:bodyPr/>
        <a:lstStyle/>
        <a:p>
          <a:endParaRPr lang="zh-CN" altLang="en-US"/>
        </a:p>
      </dgm:t>
    </dgm:pt>
    <dgm:pt modelId="{11641AA2-30A6-4BA0-BC5C-D2A5B9D679EB}" type="pres">
      <dgm:prSet presAssocID="{2E49B3C0-EF31-4C73-B61B-0F368E3E0F1E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44BF77-6ABC-4C7A-AA71-07B0A1114F33}" type="pres">
      <dgm:prSet presAssocID="{2E49B3C0-EF31-4C73-B61B-0F368E3E0F1E}" presName="dummyMaxCanvas" presStyleCnt="0"/>
      <dgm:spPr/>
    </dgm:pt>
    <dgm:pt modelId="{6EAD5C17-C0CE-43D7-9A71-7132B98539FE}" type="pres">
      <dgm:prSet presAssocID="{2E49B3C0-EF31-4C73-B61B-0F368E3E0F1E}" presName="parentComposite" presStyleCnt="0"/>
      <dgm:spPr/>
    </dgm:pt>
    <dgm:pt modelId="{21F1CBBC-EDD5-4E35-92D4-0FD62723059E}" type="pres">
      <dgm:prSet presAssocID="{2E49B3C0-EF31-4C73-B61B-0F368E3E0F1E}" presName="parent1" presStyleLbl="alignAccFollowNode1" presStyleIdx="0" presStyleCnt="4" custScaleY="7366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664C9761-1D92-4380-8BE2-BDF1C6A855FB}" type="pres">
      <dgm:prSet presAssocID="{2E49B3C0-EF31-4C73-B61B-0F368E3E0F1E}" presName="parent2" presStyleLbl="alignAccFollowNode1" presStyleIdx="1" presStyleCnt="4" custScaleY="73664">
        <dgm:presLayoutVars>
          <dgm:chMax val="4"/>
        </dgm:presLayoutVars>
      </dgm:prSet>
      <dgm:spPr/>
      <dgm:t>
        <a:bodyPr/>
        <a:lstStyle/>
        <a:p>
          <a:endParaRPr lang="zh-CN" altLang="en-US"/>
        </a:p>
      </dgm:t>
    </dgm:pt>
    <dgm:pt modelId="{0C7381C0-7F3F-4A78-86DD-CDA931B21166}" type="pres">
      <dgm:prSet presAssocID="{2E49B3C0-EF31-4C73-B61B-0F368E3E0F1E}" presName="childrenComposite" presStyleCnt="0"/>
      <dgm:spPr/>
    </dgm:pt>
    <dgm:pt modelId="{73F64C35-CBB7-454D-8B00-A12CA5C36129}" type="pres">
      <dgm:prSet presAssocID="{2E49B3C0-EF31-4C73-B61B-0F368E3E0F1E}" presName="dummyMaxCanvas_ChildArea" presStyleCnt="0"/>
      <dgm:spPr/>
    </dgm:pt>
    <dgm:pt modelId="{7F92E80F-C891-4067-9176-FE7AB371FFDC}" type="pres">
      <dgm:prSet presAssocID="{2E49B3C0-EF31-4C73-B61B-0F368E3E0F1E}" presName="fulcrum" presStyleLbl="alignAccFollowNode1" presStyleIdx="2" presStyleCnt="4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EB616697-4DFB-4ECA-86B7-DC33919B5EAA}" type="pres">
      <dgm:prSet presAssocID="{2E49B3C0-EF31-4C73-B61B-0F368E3E0F1E}" presName="balance_42" presStyleLbl="alignAccFollowNode1" presStyleIdx="3" presStyleCnt="4">
        <dgm:presLayoutVars>
          <dgm:bulletEnabled val="1"/>
        </dgm:presLayoutVars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</dgm:pt>
    <dgm:pt modelId="{777FEE2D-D8D2-401B-AAE4-DC499C2045FD}" type="pres">
      <dgm:prSet presAssocID="{2E49B3C0-EF31-4C73-B61B-0F368E3E0F1E}" presName="left_42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253638-A4CC-40BE-8FC1-0544492E56C4}" type="pres">
      <dgm:prSet presAssocID="{2E49B3C0-EF31-4C73-B61B-0F368E3E0F1E}" presName="left_42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B60BC0-0557-4444-80DE-019CFEACE09E}" type="pres">
      <dgm:prSet presAssocID="{2E49B3C0-EF31-4C73-B61B-0F368E3E0F1E}" presName="left_42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8EFB8F-1F17-467B-A0AB-782EA3592DB5}" type="pres">
      <dgm:prSet presAssocID="{2E49B3C0-EF31-4C73-B61B-0F368E3E0F1E}" presName="left_42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B9B0C6-77A7-4EEC-BEC2-ABAC236BCB18}" type="pres">
      <dgm:prSet presAssocID="{2E49B3C0-EF31-4C73-B61B-0F368E3E0F1E}" presName="right_42_1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C4D994-418A-4F60-8A86-3F87F2B9F2DB}" type="pres">
      <dgm:prSet presAssocID="{2E49B3C0-EF31-4C73-B61B-0F368E3E0F1E}" presName="right_42_2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13C0F4-FC69-4E1E-AD97-536E46F6A857}" srcId="{FB86F14C-6D4C-40AD-8F80-82FED394C62C}" destId="{0BE2BBC1-CC07-4381-A6D8-75CF3E014EEF}" srcOrd="0" destOrd="0" parTransId="{934CC054-8C9D-4556-ABFD-1FD9FA3B0D86}" sibTransId="{1F659E78-E1BF-40ED-A26D-2D327EFBD44A}"/>
    <dgm:cxn modelId="{8BA3AD25-9FDA-4486-9464-52711874D3FD}" type="presOf" srcId="{A3FB4C74-66DB-4226-91EB-3E7ABD4497EE}" destId="{01C4D994-418A-4F60-8A86-3F87F2B9F2DB}" srcOrd="0" destOrd="0" presId="urn:microsoft.com/office/officeart/2005/8/layout/balance1"/>
    <dgm:cxn modelId="{9A9ED659-C92B-4F16-AF62-E0558C0EDB25}" type="presOf" srcId="{875CEB11-3F4C-49F2-ADFA-170756840F54}" destId="{5E8EFB8F-1F17-467B-A0AB-782EA3592DB5}" srcOrd="0" destOrd="0" presId="urn:microsoft.com/office/officeart/2005/8/layout/balance1"/>
    <dgm:cxn modelId="{8063EBCB-A8F9-464D-8937-6A5BD59237CD}" srcId="{FB86F14C-6D4C-40AD-8F80-82FED394C62C}" destId="{5413F4F1-E58A-4215-A5CB-91F53A7F2E21}" srcOrd="1" destOrd="0" parTransId="{C8707F87-9CA1-44C6-BCBA-EE1F1F18900C}" sibTransId="{D4D9EEEE-6125-492E-B147-FBC7C7A1C617}"/>
    <dgm:cxn modelId="{724C1086-A23A-4E0B-A2B1-0FD9FB6709B5}" type="presOf" srcId="{0BE2BBC1-CC07-4381-A6D8-75CF3E014EEF}" destId="{777FEE2D-D8D2-401B-AAE4-DC499C2045FD}" srcOrd="0" destOrd="0" presId="urn:microsoft.com/office/officeart/2005/8/layout/balance1"/>
    <dgm:cxn modelId="{88B66C46-FCD8-4C3E-ABD9-2655DE24C909}" srcId="{2E49B3C0-EF31-4C73-B61B-0F368E3E0F1E}" destId="{7EC1FCD3-26F8-48D6-85DE-152604774088}" srcOrd="1" destOrd="0" parTransId="{C42A8786-F5A7-43AF-8E69-CA3E7DCE7476}" sibTransId="{5FA71CA8-B2B6-4226-A99F-7105421647C3}"/>
    <dgm:cxn modelId="{75DC57F4-3F1A-4763-BC6A-8C9000163A18}" type="presOf" srcId="{01131FA1-D284-43B1-8156-7B40E4AFAA8D}" destId="{30B9B0C6-77A7-4EEC-BEC2-ABAC236BCB18}" srcOrd="0" destOrd="0" presId="urn:microsoft.com/office/officeart/2005/8/layout/balance1"/>
    <dgm:cxn modelId="{2F120F88-1269-4343-A3D2-363AF64527D0}" srcId="{FB86F14C-6D4C-40AD-8F80-82FED394C62C}" destId="{035B995A-BC2F-412C-BCBB-A73CB154E43E}" srcOrd="2" destOrd="0" parTransId="{EF68969A-CC79-49CE-B38B-02D4AE2CA322}" sibTransId="{BAE7B6DA-FD2E-4040-9702-6AD9F6AB1C0B}"/>
    <dgm:cxn modelId="{CB4FAE7E-ABAE-4BE2-9322-DD0E47BF900A}" type="presOf" srcId="{2E49B3C0-EF31-4C73-B61B-0F368E3E0F1E}" destId="{11641AA2-30A6-4BA0-BC5C-D2A5B9D679EB}" srcOrd="0" destOrd="0" presId="urn:microsoft.com/office/officeart/2005/8/layout/balance1"/>
    <dgm:cxn modelId="{530451B7-0FD4-4B2F-A380-D9E61CA17630}" srcId="{FB86F14C-6D4C-40AD-8F80-82FED394C62C}" destId="{875CEB11-3F4C-49F2-ADFA-170756840F54}" srcOrd="3" destOrd="0" parTransId="{291ABE26-B0A0-427F-B972-1B9F401AB818}" sibTransId="{94539EE8-6FB6-4FEF-8E1E-F949156998BF}"/>
    <dgm:cxn modelId="{7EEDC8DE-EC05-43AA-910A-655FD6DD3438}" srcId="{7EC1FCD3-26F8-48D6-85DE-152604774088}" destId="{A3FB4C74-66DB-4226-91EB-3E7ABD4497EE}" srcOrd="1" destOrd="0" parTransId="{8789687A-F097-4060-87E2-CF4B16B763AA}" sibTransId="{6335452E-42C7-4B15-98EC-A90D8E054B39}"/>
    <dgm:cxn modelId="{79B517E4-C154-4A76-BB8D-9F5133AA9209}" srcId="{FB86F14C-6D4C-40AD-8F80-82FED394C62C}" destId="{C983A96D-B5C5-4F34-AD22-93E4B026B280}" srcOrd="4" destOrd="0" parTransId="{FEC457E1-7F7D-4FE1-98DB-28EF3A2C2CF2}" sibTransId="{C568B2C8-66C7-4E04-8097-458C95A1FF38}"/>
    <dgm:cxn modelId="{FCCB78B4-E83F-4C42-9267-412A534B21F2}" type="presOf" srcId="{FB86F14C-6D4C-40AD-8F80-82FED394C62C}" destId="{21F1CBBC-EDD5-4E35-92D4-0FD62723059E}" srcOrd="0" destOrd="0" presId="urn:microsoft.com/office/officeart/2005/8/layout/balance1"/>
    <dgm:cxn modelId="{E708F765-7439-4A8C-8CC0-9F61B80513B7}" srcId="{2E49B3C0-EF31-4C73-B61B-0F368E3E0F1E}" destId="{FB86F14C-6D4C-40AD-8F80-82FED394C62C}" srcOrd="0" destOrd="0" parTransId="{56E6B831-A981-43CB-BA85-B05EED4D4E12}" sibTransId="{6BDB9C99-5E09-4449-B7ED-763DC4B2E8F1}"/>
    <dgm:cxn modelId="{5C7212AD-B87F-4EAB-843E-8F59E87A1FEF}" type="presOf" srcId="{5413F4F1-E58A-4215-A5CB-91F53A7F2E21}" destId="{3F253638-A4CC-40BE-8FC1-0544492E56C4}" srcOrd="0" destOrd="0" presId="urn:microsoft.com/office/officeart/2005/8/layout/balance1"/>
    <dgm:cxn modelId="{000537D1-314C-43AA-97BD-9A468A09D491}" srcId="{7EC1FCD3-26F8-48D6-85DE-152604774088}" destId="{01131FA1-D284-43B1-8156-7B40E4AFAA8D}" srcOrd="0" destOrd="0" parTransId="{BCA911F2-2200-478A-B605-DFC094B24D86}" sibTransId="{75359EE0-E500-482F-A32A-6212FBC3C49B}"/>
    <dgm:cxn modelId="{1939CD72-3708-4A66-9E15-A6DBD0FBD0CA}" type="presOf" srcId="{7EC1FCD3-26F8-48D6-85DE-152604774088}" destId="{664C9761-1D92-4380-8BE2-BDF1C6A855FB}" srcOrd="0" destOrd="0" presId="urn:microsoft.com/office/officeart/2005/8/layout/balance1"/>
    <dgm:cxn modelId="{C82B0917-8ECF-4AAD-BF3A-7C37F6E12127}" type="presOf" srcId="{035B995A-BC2F-412C-BCBB-A73CB154E43E}" destId="{69B60BC0-0557-4444-80DE-019CFEACE09E}" srcOrd="0" destOrd="0" presId="urn:microsoft.com/office/officeart/2005/8/layout/balance1"/>
    <dgm:cxn modelId="{F751E1F5-C9C9-43F6-9311-81ABEF1FAF53}" type="presParOf" srcId="{11641AA2-30A6-4BA0-BC5C-D2A5B9D679EB}" destId="{AC44BF77-6ABC-4C7A-AA71-07B0A1114F33}" srcOrd="0" destOrd="0" presId="urn:microsoft.com/office/officeart/2005/8/layout/balance1"/>
    <dgm:cxn modelId="{AA8EF47C-848A-4FB6-91AE-C2AF77557A11}" type="presParOf" srcId="{11641AA2-30A6-4BA0-BC5C-D2A5B9D679EB}" destId="{6EAD5C17-C0CE-43D7-9A71-7132B98539FE}" srcOrd="1" destOrd="0" presId="urn:microsoft.com/office/officeart/2005/8/layout/balance1"/>
    <dgm:cxn modelId="{08865007-A785-4828-8844-2B615B6B76AA}" type="presParOf" srcId="{6EAD5C17-C0CE-43D7-9A71-7132B98539FE}" destId="{21F1CBBC-EDD5-4E35-92D4-0FD62723059E}" srcOrd="0" destOrd="0" presId="urn:microsoft.com/office/officeart/2005/8/layout/balance1"/>
    <dgm:cxn modelId="{70B1C694-7168-4277-85F2-53F8606BB999}" type="presParOf" srcId="{6EAD5C17-C0CE-43D7-9A71-7132B98539FE}" destId="{664C9761-1D92-4380-8BE2-BDF1C6A855FB}" srcOrd="1" destOrd="0" presId="urn:microsoft.com/office/officeart/2005/8/layout/balance1"/>
    <dgm:cxn modelId="{5173C1E2-018F-4792-9942-C5BFEC83F262}" type="presParOf" srcId="{11641AA2-30A6-4BA0-BC5C-D2A5B9D679EB}" destId="{0C7381C0-7F3F-4A78-86DD-CDA931B21166}" srcOrd="2" destOrd="0" presId="urn:microsoft.com/office/officeart/2005/8/layout/balance1"/>
    <dgm:cxn modelId="{1999D9C2-A08D-4917-8D65-0EF4B0B0A847}" type="presParOf" srcId="{0C7381C0-7F3F-4A78-86DD-CDA931B21166}" destId="{73F64C35-CBB7-454D-8B00-A12CA5C36129}" srcOrd="0" destOrd="0" presId="urn:microsoft.com/office/officeart/2005/8/layout/balance1"/>
    <dgm:cxn modelId="{AE260A69-4A86-47BB-8BF4-6E048FEA840E}" type="presParOf" srcId="{0C7381C0-7F3F-4A78-86DD-CDA931B21166}" destId="{7F92E80F-C891-4067-9176-FE7AB371FFDC}" srcOrd="1" destOrd="0" presId="urn:microsoft.com/office/officeart/2005/8/layout/balance1"/>
    <dgm:cxn modelId="{5C606CD6-49A6-44A6-BBB9-14B430DB02B8}" type="presParOf" srcId="{0C7381C0-7F3F-4A78-86DD-CDA931B21166}" destId="{EB616697-4DFB-4ECA-86B7-DC33919B5EAA}" srcOrd="2" destOrd="0" presId="urn:microsoft.com/office/officeart/2005/8/layout/balance1"/>
    <dgm:cxn modelId="{DB1C1AF1-82DF-4120-BC2F-F4A487A5FD70}" type="presParOf" srcId="{0C7381C0-7F3F-4A78-86DD-CDA931B21166}" destId="{777FEE2D-D8D2-401B-AAE4-DC499C2045FD}" srcOrd="3" destOrd="0" presId="urn:microsoft.com/office/officeart/2005/8/layout/balance1"/>
    <dgm:cxn modelId="{B138D116-D10E-40B8-9062-61A024BD05C5}" type="presParOf" srcId="{0C7381C0-7F3F-4A78-86DD-CDA931B21166}" destId="{3F253638-A4CC-40BE-8FC1-0544492E56C4}" srcOrd="4" destOrd="0" presId="urn:microsoft.com/office/officeart/2005/8/layout/balance1"/>
    <dgm:cxn modelId="{DA70AE5E-583C-41C8-8DDE-0FA1CF324124}" type="presParOf" srcId="{0C7381C0-7F3F-4A78-86DD-CDA931B21166}" destId="{69B60BC0-0557-4444-80DE-019CFEACE09E}" srcOrd="5" destOrd="0" presId="urn:microsoft.com/office/officeart/2005/8/layout/balance1"/>
    <dgm:cxn modelId="{BACBE655-1954-45CA-B8A8-4EAD8EE8BF37}" type="presParOf" srcId="{0C7381C0-7F3F-4A78-86DD-CDA931B21166}" destId="{5E8EFB8F-1F17-467B-A0AB-782EA3592DB5}" srcOrd="6" destOrd="0" presId="urn:microsoft.com/office/officeart/2005/8/layout/balance1"/>
    <dgm:cxn modelId="{BF0A31C8-D3D8-46B3-94D5-4D9F6B106D69}" type="presParOf" srcId="{0C7381C0-7F3F-4A78-86DD-CDA931B21166}" destId="{30B9B0C6-77A7-4EEC-BEC2-ABAC236BCB18}" srcOrd="7" destOrd="0" presId="urn:microsoft.com/office/officeart/2005/8/layout/balance1"/>
    <dgm:cxn modelId="{8E9126C4-9BAC-44E1-9264-61F9CEC8AA01}" type="presParOf" srcId="{0C7381C0-7F3F-4A78-86DD-CDA931B21166}" destId="{01C4D994-418A-4F60-8A86-3F87F2B9F2DB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F326AF-86B1-4634-8510-2E8B71D3564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F6B1083-F761-4D88-8CFD-FD5230D624AA}">
      <dgm:prSet phldrT="[文本]"/>
      <dgm:spPr/>
      <dgm:t>
        <a:bodyPr/>
        <a:lstStyle/>
        <a:p>
          <a:r>
            <a:rPr lang="en-US" altLang="zh-CN" dirty="0" err="1" smtClean="0">
              <a:latin typeface="微软雅黑" pitchFamily="34" charset="-122"/>
              <a:ea typeface="微软雅黑" pitchFamily="34" charset="-122"/>
            </a:rPr>
            <a:t>contrib.sql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FDE50A9-78D7-4659-B2E1-613FD8AEDF95}" type="parTrans" cxnId="{053639FB-C646-4765-AD91-F741788BC19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823C378-A639-4DBC-A976-715EDF878C13}" type="sibTrans" cxnId="{053639FB-C646-4765-AD91-F741788BC19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EAD29EC-00F7-49AD-A0B3-9ED146B6A09B}">
      <dgm:prSet phldrT="[文本]"/>
      <dgm:spPr/>
      <dgm:t>
        <a:bodyPr/>
        <a:lstStyle/>
        <a:p>
          <a:r>
            <a:rPr lang="en-US" altLang="zh-CN" dirty="0" err="1" smtClean="0">
              <a:latin typeface="微软雅黑" pitchFamily="34" charset="-122"/>
              <a:ea typeface="微软雅黑" pitchFamily="34" charset="-122"/>
            </a:rPr>
            <a:t>defn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A6D77EE5-8627-46E5-A3E5-2A9112C0A573}" type="parTrans" cxnId="{0C63FA68-C6B7-4FAF-A51A-654FC8E3179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C02BDA0-33D5-4721-9C9E-5AB073A3C660}" type="sibTrans" cxnId="{0C63FA68-C6B7-4FAF-A51A-654FC8E3179F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4D80D82-D13A-42B4-8383-A18EB7BD9647}">
      <dgm:prSet phldrT="[文本]"/>
      <dgm:spPr/>
      <dgm:t>
        <a:bodyPr/>
        <a:lstStyle/>
        <a:p>
          <a:r>
            <a:rPr lang="en-US" altLang="zh-CN" dirty="0" smtClean="0">
              <a:latin typeface="微软雅黑" pitchFamily="34" charset="-122"/>
              <a:ea typeface="微软雅黑" pitchFamily="34" charset="-122"/>
            </a:rPr>
            <a:t>hiccup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2A8B9D01-622A-485B-98C2-D4C309996BCD}" type="parTrans" cxnId="{47539AA2-D23A-455E-875E-DFA167D85D6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E001463-15BF-4F62-9650-D857D7231BD1}" type="sibTrans" cxnId="{47539AA2-D23A-455E-875E-DFA167D85D6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0BC9560C-B3B8-4D89-B720-E6D3B8078C73}" type="pres">
      <dgm:prSet presAssocID="{E9F326AF-86B1-4634-8510-2E8B71D3564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BD8FD67-F941-4AA4-BDAD-DD5FAB5F8B45}" type="pres">
      <dgm:prSet presAssocID="{AF6B1083-F761-4D88-8CFD-FD5230D624A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F4599C-4A6D-44F9-8B99-EF4C0E98411F}" type="pres">
      <dgm:prSet presAssocID="{AF6B1083-F761-4D88-8CFD-FD5230D624AA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15AFA9B5-FA37-4DBF-A609-E98DAE66BA49}" type="pres">
      <dgm:prSet presAssocID="{AF6B1083-F761-4D88-8CFD-FD5230D624AA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82342902-4949-4745-971E-99BC5AD65A5A}" type="pres">
      <dgm:prSet presAssocID="{BEAD29EC-00F7-49AD-A0B3-9ED146B6A09B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C70E8-D8F8-41B0-ACD4-C2C2D5F6FF88}" type="pres">
      <dgm:prSet presAssocID="{BEAD29EC-00F7-49AD-A0B3-9ED146B6A09B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BAA9AE2D-5F39-452F-91FA-0233B824817B}" type="pres">
      <dgm:prSet presAssocID="{BEAD29EC-00F7-49AD-A0B3-9ED146B6A09B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4A9FEA07-FD05-4425-ABB0-C55075E5AB07}" type="pres">
      <dgm:prSet presAssocID="{E4D80D82-D13A-42B4-8383-A18EB7BD9647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7247A19D-E669-45C1-960C-3B1542EA6786}" type="pres">
      <dgm:prSet presAssocID="{E4D80D82-D13A-42B4-8383-A18EB7BD9647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B8B03E-0DD8-41D6-B160-F2567A9951CB}" type="pres">
      <dgm:prSet presAssocID="{E4D80D82-D13A-42B4-8383-A18EB7BD9647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053F0E4A-B47A-46A1-9256-4BE114BD436D}" type="pres">
      <dgm:prSet presAssocID="{E4D80D82-D13A-42B4-8383-A18EB7BD9647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A0F6658E-F62B-4385-8FD9-04CA9C0F4D81}" type="pres">
      <dgm:prSet presAssocID="{4823C378-A639-4DBC-A976-715EDF878C13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A5B3441A-B27E-4317-9B8D-8BF8BD421AD7}" type="pres">
      <dgm:prSet presAssocID="{1C02BDA0-33D5-4721-9C9E-5AB073A3C660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0AFB456B-0895-41CF-B4AF-54145F8B8E23}" type="pres">
      <dgm:prSet presAssocID="{3E001463-15BF-4F62-9650-D857D7231BD1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859A59C-3CBB-483B-B13B-1E7561E130BA}" type="presOf" srcId="{1C02BDA0-33D5-4721-9C9E-5AB073A3C660}" destId="{A5B3441A-B27E-4317-9B8D-8BF8BD421AD7}" srcOrd="0" destOrd="0" presId="urn:microsoft.com/office/officeart/2005/8/layout/gear1"/>
    <dgm:cxn modelId="{8F542C7B-2A82-4601-BC39-882D17564DD1}" type="presOf" srcId="{AF6B1083-F761-4D88-8CFD-FD5230D624AA}" destId="{4BD8FD67-F941-4AA4-BDAD-DD5FAB5F8B45}" srcOrd="0" destOrd="0" presId="urn:microsoft.com/office/officeart/2005/8/layout/gear1"/>
    <dgm:cxn modelId="{47539AA2-D23A-455E-875E-DFA167D85D64}" srcId="{E9F326AF-86B1-4634-8510-2E8B71D35644}" destId="{E4D80D82-D13A-42B4-8383-A18EB7BD9647}" srcOrd="2" destOrd="0" parTransId="{2A8B9D01-622A-485B-98C2-D4C309996BCD}" sibTransId="{3E001463-15BF-4F62-9650-D857D7231BD1}"/>
    <dgm:cxn modelId="{B6EDA84B-D818-4D26-B3E6-7ED44B744BC7}" type="presOf" srcId="{BEAD29EC-00F7-49AD-A0B3-9ED146B6A09B}" destId="{BAA9AE2D-5F39-452F-91FA-0233B824817B}" srcOrd="2" destOrd="0" presId="urn:microsoft.com/office/officeart/2005/8/layout/gear1"/>
    <dgm:cxn modelId="{053639FB-C646-4765-AD91-F741788BC19F}" srcId="{E9F326AF-86B1-4634-8510-2E8B71D35644}" destId="{AF6B1083-F761-4D88-8CFD-FD5230D624AA}" srcOrd="0" destOrd="0" parTransId="{DFDE50A9-78D7-4659-B2E1-613FD8AEDF95}" sibTransId="{4823C378-A639-4DBC-A976-715EDF878C13}"/>
    <dgm:cxn modelId="{03F8E614-BDC6-4619-A70B-DD127735DB0B}" type="presOf" srcId="{BEAD29EC-00F7-49AD-A0B3-9ED146B6A09B}" destId="{82342902-4949-4745-971E-99BC5AD65A5A}" srcOrd="0" destOrd="0" presId="urn:microsoft.com/office/officeart/2005/8/layout/gear1"/>
    <dgm:cxn modelId="{95EBC005-854E-480B-980F-CAE9AE42AB5E}" type="presOf" srcId="{BEAD29EC-00F7-49AD-A0B3-9ED146B6A09B}" destId="{8E7C70E8-D8F8-41B0-ACD4-C2C2D5F6FF88}" srcOrd="1" destOrd="0" presId="urn:microsoft.com/office/officeart/2005/8/layout/gear1"/>
    <dgm:cxn modelId="{8C922872-3038-4CC1-8080-E19281D768DA}" type="presOf" srcId="{4823C378-A639-4DBC-A976-715EDF878C13}" destId="{A0F6658E-F62B-4385-8FD9-04CA9C0F4D81}" srcOrd="0" destOrd="0" presId="urn:microsoft.com/office/officeart/2005/8/layout/gear1"/>
    <dgm:cxn modelId="{3E00E619-1087-486E-A9D2-A9778D9F6EF2}" type="presOf" srcId="{E4D80D82-D13A-42B4-8383-A18EB7BD9647}" destId="{7247A19D-E669-45C1-960C-3B1542EA6786}" srcOrd="1" destOrd="0" presId="urn:microsoft.com/office/officeart/2005/8/layout/gear1"/>
    <dgm:cxn modelId="{57C6A880-B5DE-46AA-B835-6309F41DAFF3}" type="presOf" srcId="{AF6B1083-F761-4D88-8CFD-FD5230D624AA}" destId="{15AFA9B5-FA37-4DBF-A609-E98DAE66BA49}" srcOrd="2" destOrd="0" presId="urn:microsoft.com/office/officeart/2005/8/layout/gear1"/>
    <dgm:cxn modelId="{7DB1267F-DECA-4921-B01D-1E7AC3635213}" type="presOf" srcId="{E4D80D82-D13A-42B4-8383-A18EB7BD9647}" destId="{053F0E4A-B47A-46A1-9256-4BE114BD436D}" srcOrd="3" destOrd="0" presId="urn:microsoft.com/office/officeart/2005/8/layout/gear1"/>
    <dgm:cxn modelId="{100F1F6B-62B1-4BE4-8EDC-AA3D5C90BDC4}" type="presOf" srcId="{E9F326AF-86B1-4634-8510-2E8B71D35644}" destId="{0BC9560C-B3B8-4D89-B720-E6D3B8078C73}" srcOrd="0" destOrd="0" presId="urn:microsoft.com/office/officeart/2005/8/layout/gear1"/>
    <dgm:cxn modelId="{6077DECA-5F44-4309-A31C-683F673ED272}" type="presOf" srcId="{AF6B1083-F761-4D88-8CFD-FD5230D624AA}" destId="{CEF4599C-4A6D-44F9-8B99-EF4C0E98411F}" srcOrd="1" destOrd="0" presId="urn:microsoft.com/office/officeart/2005/8/layout/gear1"/>
    <dgm:cxn modelId="{4666DCE7-BC38-478F-A313-79B42488D6D1}" type="presOf" srcId="{E4D80D82-D13A-42B4-8383-A18EB7BD9647}" destId="{4A9FEA07-FD05-4425-ABB0-C55075E5AB07}" srcOrd="0" destOrd="0" presId="urn:microsoft.com/office/officeart/2005/8/layout/gear1"/>
    <dgm:cxn modelId="{0C63FA68-C6B7-4FAF-A51A-654FC8E3179F}" srcId="{E9F326AF-86B1-4634-8510-2E8B71D35644}" destId="{BEAD29EC-00F7-49AD-A0B3-9ED146B6A09B}" srcOrd="1" destOrd="0" parTransId="{A6D77EE5-8627-46E5-A3E5-2A9112C0A573}" sibTransId="{1C02BDA0-33D5-4721-9C9E-5AB073A3C660}"/>
    <dgm:cxn modelId="{582B4491-5964-438D-8F66-EC603ADC55D2}" type="presOf" srcId="{E4D80D82-D13A-42B4-8383-A18EB7BD9647}" destId="{22B8B03E-0DD8-41D6-B160-F2567A9951CB}" srcOrd="2" destOrd="0" presId="urn:microsoft.com/office/officeart/2005/8/layout/gear1"/>
    <dgm:cxn modelId="{DD677CDD-08E2-4232-B449-1936D7466C99}" type="presOf" srcId="{3E001463-15BF-4F62-9650-D857D7231BD1}" destId="{0AFB456B-0895-41CF-B4AF-54145F8B8E23}" srcOrd="0" destOrd="0" presId="urn:microsoft.com/office/officeart/2005/8/layout/gear1"/>
    <dgm:cxn modelId="{E0AF077A-AC0F-41DA-999F-B59B241D4E7D}" type="presParOf" srcId="{0BC9560C-B3B8-4D89-B720-E6D3B8078C73}" destId="{4BD8FD67-F941-4AA4-BDAD-DD5FAB5F8B45}" srcOrd="0" destOrd="0" presId="urn:microsoft.com/office/officeart/2005/8/layout/gear1"/>
    <dgm:cxn modelId="{14CA02C6-C3E2-466B-ADC8-09ABE8117C19}" type="presParOf" srcId="{0BC9560C-B3B8-4D89-B720-E6D3B8078C73}" destId="{CEF4599C-4A6D-44F9-8B99-EF4C0E98411F}" srcOrd="1" destOrd="0" presId="urn:microsoft.com/office/officeart/2005/8/layout/gear1"/>
    <dgm:cxn modelId="{D8AC3AC2-0D55-4C5A-9644-32C49D7D3A05}" type="presParOf" srcId="{0BC9560C-B3B8-4D89-B720-E6D3B8078C73}" destId="{15AFA9B5-FA37-4DBF-A609-E98DAE66BA49}" srcOrd="2" destOrd="0" presId="urn:microsoft.com/office/officeart/2005/8/layout/gear1"/>
    <dgm:cxn modelId="{92A5D24E-0C0B-40A6-A60A-123E369E931C}" type="presParOf" srcId="{0BC9560C-B3B8-4D89-B720-E6D3B8078C73}" destId="{82342902-4949-4745-971E-99BC5AD65A5A}" srcOrd="3" destOrd="0" presId="urn:microsoft.com/office/officeart/2005/8/layout/gear1"/>
    <dgm:cxn modelId="{AE563EB4-1C14-40FE-958C-E3B468A22645}" type="presParOf" srcId="{0BC9560C-B3B8-4D89-B720-E6D3B8078C73}" destId="{8E7C70E8-D8F8-41B0-ACD4-C2C2D5F6FF88}" srcOrd="4" destOrd="0" presId="urn:microsoft.com/office/officeart/2005/8/layout/gear1"/>
    <dgm:cxn modelId="{AF7D0022-0312-4628-9567-57F67C0A2DCF}" type="presParOf" srcId="{0BC9560C-B3B8-4D89-B720-E6D3B8078C73}" destId="{BAA9AE2D-5F39-452F-91FA-0233B824817B}" srcOrd="5" destOrd="0" presId="urn:microsoft.com/office/officeart/2005/8/layout/gear1"/>
    <dgm:cxn modelId="{726C92C7-6285-4C0A-B259-B7E2901CFA11}" type="presParOf" srcId="{0BC9560C-B3B8-4D89-B720-E6D3B8078C73}" destId="{4A9FEA07-FD05-4425-ABB0-C55075E5AB07}" srcOrd="6" destOrd="0" presId="urn:microsoft.com/office/officeart/2005/8/layout/gear1"/>
    <dgm:cxn modelId="{81BDF708-A2ED-45E2-B0D7-E59F129F8CE3}" type="presParOf" srcId="{0BC9560C-B3B8-4D89-B720-E6D3B8078C73}" destId="{7247A19D-E669-45C1-960C-3B1542EA6786}" srcOrd="7" destOrd="0" presId="urn:microsoft.com/office/officeart/2005/8/layout/gear1"/>
    <dgm:cxn modelId="{320435A3-5D5D-4AFB-8502-68474D238A78}" type="presParOf" srcId="{0BC9560C-B3B8-4D89-B720-E6D3B8078C73}" destId="{22B8B03E-0DD8-41D6-B160-F2567A9951CB}" srcOrd="8" destOrd="0" presId="urn:microsoft.com/office/officeart/2005/8/layout/gear1"/>
    <dgm:cxn modelId="{B83BF85F-68FE-4028-84B4-D27C8E71337B}" type="presParOf" srcId="{0BC9560C-B3B8-4D89-B720-E6D3B8078C73}" destId="{053F0E4A-B47A-46A1-9256-4BE114BD436D}" srcOrd="9" destOrd="0" presId="urn:microsoft.com/office/officeart/2005/8/layout/gear1"/>
    <dgm:cxn modelId="{7BAE6C3C-7083-4340-A33E-E13EFB3532B6}" type="presParOf" srcId="{0BC9560C-B3B8-4D89-B720-E6D3B8078C73}" destId="{A0F6658E-F62B-4385-8FD9-04CA9C0F4D81}" srcOrd="10" destOrd="0" presId="urn:microsoft.com/office/officeart/2005/8/layout/gear1"/>
    <dgm:cxn modelId="{E968E22E-2950-467E-9DAE-C9BA3B41484B}" type="presParOf" srcId="{0BC9560C-B3B8-4D89-B720-E6D3B8078C73}" destId="{A5B3441A-B27E-4317-9B8D-8BF8BD421AD7}" srcOrd="11" destOrd="0" presId="urn:microsoft.com/office/officeart/2005/8/layout/gear1"/>
    <dgm:cxn modelId="{008DD8B4-85DC-4227-B7CD-BF67D84DB105}" type="presParOf" srcId="{0BC9560C-B3B8-4D89-B720-E6D3B8078C73}" destId="{0AFB456B-0895-41CF-B4AF-54145F8B8E2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1CBBC-EDD5-4E35-92D4-0FD62723059E}">
      <dsp:nvSpPr>
        <dsp:cNvPr id="0" name=""/>
        <dsp:cNvSpPr/>
      </dsp:nvSpPr>
      <dsp:spPr>
        <a:xfrm>
          <a:off x="2058425" y="144014"/>
          <a:ext cx="1968603" cy="80563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latin typeface="微软雅黑" pitchFamily="34" charset="-122"/>
              <a:ea typeface="微软雅黑" pitchFamily="34" charset="-122"/>
            </a:rPr>
            <a:t>Java+…</a:t>
          </a: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082021" y="167610"/>
        <a:ext cx="1921411" cy="758447"/>
      </dsp:txXfrm>
    </dsp:sp>
    <dsp:sp modelId="{664C9761-1D92-4380-8BE2-BDF1C6A855FB}">
      <dsp:nvSpPr>
        <dsp:cNvPr id="0" name=""/>
        <dsp:cNvSpPr/>
      </dsp:nvSpPr>
      <dsp:spPr>
        <a:xfrm>
          <a:off x="4901963" y="144014"/>
          <a:ext cx="1968603" cy="80563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err="1" smtClean="0">
              <a:latin typeface="微软雅黑" pitchFamily="34" charset="-122"/>
              <a:ea typeface="微软雅黑" pitchFamily="34" charset="-122"/>
            </a:rPr>
            <a:t>Clojure</a:t>
          </a: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925559" y="167610"/>
        <a:ext cx="1921411" cy="758447"/>
      </dsp:txXfrm>
    </dsp:sp>
    <dsp:sp modelId="{7F92E80F-C891-4067-9176-FE7AB371FFDC}">
      <dsp:nvSpPr>
        <dsp:cNvPr id="0" name=""/>
        <dsp:cNvSpPr/>
      </dsp:nvSpPr>
      <dsp:spPr>
        <a:xfrm>
          <a:off x="4054370" y="4648090"/>
          <a:ext cx="820251" cy="820251"/>
        </a:xfrm>
        <a:prstGeom prst="triangl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EB616697-4DFB-4ECA-86B7-DC33919B5EAA}">
      <dsp:nvSpPr>
        <dsp:cNvPr id="0" name=""/>
        <dsp:cNvSpPr/>
      </dsp:nvSpPr>
      <dsp:spPr>
        <a:xfrm rot="21360000">
          <a:off x="2002990" y="4296603"/>
          <a:ext cx="4923010" cy="344250"/>
        </a:xfrm>
        <a:prstGeom prst="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777FEE2D-D8D2-401B-AAE4-DC499C2045FD}">
      <dsp:nvSpPr>
        <dsp:cNvPr id="0" name=""/>
        <dsp:cNvSpPr/>
      </dsp:nvSpPr>
      <dsp:spPr>
        <a:xfrm rot="21360000">
          <a:off x="2011223" y="3676423"/>
          <a:ext cx="1953640" cy="674679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ORM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044158" y="3709358"/>
        <a:ext cx="1887770" cy="608809"/>
      </dsp:txXfrm>
    </dsp:sp>
    <dsp:sp modelId="{3F253638-A4CC-40BE-8FC1-0544492E56C4}">
      <dsp:nvSpPr>
        <dsp:cNvPr id="0" name=""/>
        <dsp:cNvSpPr/>
      </dsp:nvSpPr>
      <dsp:spPr>
        <a:xfrm rot="21360000">
          <a:off x="1956539" y="2954602"/>
          <a:ext cx="1953640" cy="674679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Spring……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989474" y="2987537"/>
        <a:ext cx="1887770" cy="608809"/>
      </dsp:txXfrm>
    </dsp:sp>
    <dsp:sp modelId="{69B60BC0-0557-4444-80DE-019CFEACE09E}">
      <dsp:nvSpPr>
        <dsp:cNvPr id="0" name=""/>
        <dsp:cNvSpPr/>
      </dsp:nvSpPr>
      <dsp:spPr>
        <a:xfrm rot="21360000">
          <a:off x="1901856" y="2232781"/>
          <a:ext cx="1953640" cy="674679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itchFamily="34" charset="-122"/>
              <a:ea typeface="微软雅黑" pitchFamily="34" charset="-122"/>
            </a:rPr>
            <a:t>模板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934791" y="2265716"/>
        <a:ext cx="1887770" cy="608809"/>
      </dsp:txXfrm>
    </dsp:sp>
    <dsp:sp modelId="{5E8EFB8F-1F17-467B-A0AB-782EA3592DB5}">
      <dsp:nvSpPr>
        <dsp:cNvPr id="0" name=""/>
        <dsp:cNvSpPr/>
      </dsp:nvSpPr>
      <dsp:spPr>
        <a:xfrm rot="21360000">
          <a:off x="1847173" y="1510960"/>
          <a:ext cx="1953640" cy="674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JavaScript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880108" y="1543895"/>
        <a:ext cx="1887770" cy="608809"/>
      </dsp:txXfrm>
    </dsp:sp>
    <dsp:sp modelId="{30B9B0C6-77A7-4EEC-BEC2-ABAC236BCB18}">
      <dsp:nvSpPr>
        <dsp:cNvPr id="0" name=""/>
        <dsp:cNvSpPr/>
      </dsp:nvSpPr>
      <dsp:spPr>
        <a:xfrm rot="21360000">
          <a:off x="4854761" y="3479563"/>
          <a:ext cx="1953640" cy="674679"/>
        </a:xfrm>
        <a:prstGeom prst="round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err="1" smtClean="0">
              <a:latin typeface="微软雅黑" pitchFamily="34" charset="-122"/>
              <a:ea typeface="微软雅黑" pitchFamily="34" charset="-122"/>
            </a:rPr>
            <a:t>Clojure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87696" y="3512498"/>
        <a:ext cx="1887770" cy="608809"/>
      </dsp:txXfrm>
    </dsp:sp>
    <dsp:sp modelId="{01C4D994-418A-4F60-8A86-3F87F2B9F2DB}">
      <dsp:nvSpPr>
        <dsp:cNvPr id="0" name=""/>
        <dsp:cNvSpPr/>
      </dsp:nvSpPr>
      <dsp:spPr>
        <a:xfrm rot="21360000">
          <a:off x="4800077" y="2757742"/>
          <a:ext cx="1953640" cy="674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>
              <a:latin typeface="微软雅黑" pitchFamily="34" charset="-122"/>
              <a:ea typeface="微软雅黑" pitchFamily="34" charset="-122"/>
            </a:rPr>
            <a:t>JavaScript</a:t>
          </a:r>
          <a:endParaRPr lang="zh-CN" altLang="en-US" sz="21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833012" y="2790677"/>
        <a:ext cx="1887770" cy="6088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8FD67-F941-4AA4-BDAD-DD5FAB5F8B45}">
      <dsp:nvSpPr>
        <dsp:cNvPr id="0" name=""/>
        <dsp:cNvSpPr/>
      </dsp:nvSpPr>
      <dsp:spPr>
        <a:xfrm>
          <a:off x="2088716" y="1504764"/>
          <a:ext cx="1839156" cy="183915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itchFamily="34" charset="-122"/>
              <a:ea typeface="微软雅黑" pitchFamily="34" charset="-122"/>
            </a:rPr>
            <a:t>contrib.sql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58468" y="1935578"/>
        <a:ext cx="1099652" cy="945364"/>
      </dsp:txXfrm>
    </dsp:sp>
    <dsp:sp modelId="{82342902-4949-4745-971E-99BC5AD65A5A}">
      <dsp:nvSpPr>
        <dsp:cNvPr id="0" name=""/>
        <dsp:cNvSpPr/>
      </dsp:nvSpPr>
      <dsp:spPr>
        <a:xfrm>
          <a:off x="1018661" y="1070054"/>
          <a:ext cx="1337568" cy="1337568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微软雅黑" pitchFamily="34" charset="-122"/>
              <a:ea typeface="微软雅黑" pitchFamily="34" charset="-122"/>
            </a:rPr>
            <a:t>defn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355398" y="1408826"/>
        <a:ext cx="664094" cy="660024"/>
      </dsp:txXfrm>
    </dsp:sp>
    <dsp:sp modelId="{4A9FEA07-FD05-4425-ABB0-C55075E5AB07}">
      <dsp:nvSpPr>
        <dsp:cNvPr id="0" name=""/>
        <dsp:cNvSpPr/>
      </dsp:nvSpPr>
      <dsp:spPr>
        <a:xfrm rot="20700000">
          <a:off x="1767836" y="147268"/>
          <a:ext cx="1310543" cy="131054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>
              <a:latin typeface="微软雅黑" pitchFamily="34" charset="-122"/>
              <a:ea typeface="微软雅黑" pitchFamily="34" charset="-122"/>
            </a:rPr>
            <a:t>hiccup</a:t>
          </a:r>
          <a:endParaRPr lang="zh-CN" altLang="en-US" sz="1600" kern="1200" dirty="0">
            <a:latin typeface="微软雅黑" pitchFamily="34" charset="-122"/>
            <a:ea typeface="微软雅黑" pitchFamily="34" charset="-122"/>
          </a:endParaRPr>
        </a:p>
      </dsp:txBody>
      <dsp:txXfrm rot="-20700000">
        <a:off x="2055276" y="434709"/>
        <a:ext cx="735662" cy="735662"/>
      </dsp:txXfrm>
    </dsp:sp>
    <dsp:sp modelId="{A0F6658E-F62B-4385-8FD9-04CA9C0F4D81}">
      <dsp:nvSpPr>
        <dsp:cNvPr id="0" name=""/>
        <dsp:cNvSpPr/>
      </dsp:nvSpPr>
      <dsp:spPr>
        <a:xfrm>
          <a:off x="1938186" y="1232382"/>
          <a:ext cx="2354119" cy="2354119"/>
        </a:xfrm>
        <a:prstGeom prst="circularArrow">
          <a:avLst>
            <a:gd name="adj1" fmla="val 4688"/>
            <a:gd name="adj2" fmla="val 299029"/>
            <a:gd name="adj3" fmla="val 2491858"/>
            <a:gd name="adj4" fmla="val 1591467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3441A-B27E-4317-9B8D-8BF8BD421AD7}">
      <dsp:nvSpPr>
        <dsp:cNvPr id="0" name=""/>
        <dsp:cNvSpPr/>
      </dsp:nvSpPr>
      <dsp:spPr>
        <a:xfrm>
          <a:off x="781780" y="777750"/>
          <a:ext cx="1710415" cy="171041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B456B-0895-41CF-B4AF-54145F8B8E23}">
      <dsp:nvSpPr>
        <dsp:cNvPr id="0" name=""/>
        <dsp:cNvSpPr/>
      </dsp:nvSpPr>
      <dsp:spPr>
        <a:xfrm>
          <a:off x="1464693" y="-136139"/>
          <a:ext cx="1844171" cy="184417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E8F88-8343-4671-8EA3-C06C4EE91E31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E0D19-4C66-4019-9A55-F1BD32B166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82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27014601-7573-41CE-A234-6EFB453B8C2A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E06FBB2E-B3E3-401F-AB99-FB1B2ACBBCF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61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微软雅黑" pitchFamily="34" charset="-122"/>
                <a:ea typeface="微软雅黑" pitchFamily="34" charset="-122"/>
              </a:defRPr>
            </a:lvl1pPr>
            <a:lvl2pPr>
              <a:defRPr sz="2800">
                <a:latin typeface="微软雅黑" pitchFamily="34" charset="-122"/>
                <a:ea typeface="微软雅黑" pitchFamily="34" charset="-122"/>
              </a:defRPr>
            </a:lvl2pPr>
            <a:lvl3pPr>
              <a:defRPr sz="2400">
                <a:latin typeface="微软雅黑" pitchFamily="34" charset="-122"/>
                <a:ea typeface="微软雅黑" pitchFamily="34" charset="-122"/>
              </a:defRPr>
            </a:lvl3pPr>
            <a:lvl4pPr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>
                <a:latin typeface="微软雅黑" pitchFamily="34" charset="-122"/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2012-11-02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qiu@sina.com" TargetMode="External"/><Relationship Id="rId2" Type="http://schemas.openxmlformats.org/officeDocument/2006/relationships/hyperlink" Target="http://www.qiujj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10" Type="http://schemas.openxmlformats.org/officeDocument/2006/relationships/image" Target="../media/image22.jpeg"/><Relationship Id="rId4" Type="http://schemas.openxmlformats.org/officeDocument/2006/relationships/image" Target="../media/image16.gif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jars.org/repo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qiujj.com/static/clojure-handbook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66887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企业应用开发中使用</a:t>
            </a:r>
            <a:r>
              <a:rPr lang="en-US" altLang="zh-CN" b="1" dirty="0" err="1" smtClean="0"/>
              <a:t>Clojure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itchFamily="49" charset="0"/>
                <a:cs typeface="Consolas" pitchFamily="49" charset="0"/>
              </a:rPr>
              <a:t>邱 晖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altLang="zh-CN" sz="2400" dirty="0">
                <a:latin typeface="Consolas" pitchFamily="49" charset="0"/>
                <a:cs typeface="Consolas" pitchFamily="49" charset="0"/>
                <a:hlinkClick r:id="rId2"/>
              </a:rPr>
              <a:t>qiujj.com</a:t>
            </a:r>
            <a:endParaRPr lang="en-US" altLang="zh-CN" sz="2400" dirty="0">
              <a:latin typeface="Consolas" pitchFamily="49" charset="0"/>
              <a:cs typeface="Consolas" pitchFamily="49" charset="0"/>
            </a:endParaRPr>
          </a:p>
          <a:p>
            <a:pPr algn="r"/>
            <a:r>
              <a:rPr lang="en-US" altLang="zh-CN" sz="2400" dirty="0" smtClean="0">
                <a:latin typeface="Consolas" pitchFamily="49" charset="0"/>
                <a:cs typeface="Consolas" pitchFamily="49" charset="0"/>
                <a:hlinkClick r:id="rId3"/>
              </a:rPr>
              <a:t>jamesqiu@sina.com</a:t>
            </a:r>
            <a:endParaRPr lang="en-US" altLang="zh-CN" sz="2400" dirty="0" smtClean="0">
              <a:latin typeface="Consolas" pitchFamily="49" charset="0"/>
              <a:cs typeface="Consolas" pitchFamily="49" charset="0"/>
            </a:endParaRPr>
          </a:p>
          <a:p>
            <a:endParaRPr lang="zh-CN" altLang="en-US" sz="2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历史包袱重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51309"/>
            <a:ext cx="8208912" cy="452596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 smtClean="0"/>
              <a:t>几乎没有只包含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种编程语言的项目</a:t>
            </a:r>
            <a:endParaRPr lang="en-US" altLang="zh-CN" sz="2400" dirty="0" smtClean="0"/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不可回避：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JVM</a:t>
            </a:r>
            <a:r>
              <a:rPr lang="zh-CN" altLang="en-US" sz="2400" dirty="0" smtClean="0"/>
              <a:t>、中间件、</a:t>
            </a:r>
            <a:r>
              <a:rPr lang="en-US" altLang="zh-CN" sz="2400" dirty="0" smtClean="0"/>
              <a:t>SQL</a:t>
            </a:r>
            <a:r>
              <a:rPr lang="zh-CN" altLang="en-US" sz="2400" dirty="0" smtClean="0"/>
              <a:t>、文本、</a:t>
            </a:r>
            <a:r>
              <a:rPr lang="en-US" altLang="zh-CN" sz="2400" dirty="0" smtClean="0"/>
              <a:t>Excel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TCP</a:t>
            </a:r>
            <a:r>
              <a:rPr lang="zh-CN" altLang="en-US" sz="2400" dirty="0"/>
              <a:t>协议</a:t>
            </a:r>
            <a:r>
              <a:rPr lang="zh-CN" altLang="en-US" sz="2400" dirty="0" smtClean="0"/>
              <a:t>包、</a:t>
            </a:r>
            <a:r>
              <a:rPr lang="en-US" altLang="zh-CN" sz="2400" dirty="0" smtClean="0"/>
              <a:t>……</a:t>
            </a:r>
          </a:p>
          <a:p>
            <a:pPr>
              <a:spcAft>
                <a:spcPts val="600"/>
              </a:spcAft>
            </a:pPr>
            <a:r>
              <a:rPr lang="zh-CN" altLang="en-US" sz="2400" dirty="0" smtClean="0"/>
              <a:t>附加的复杂度</a:t>
            </a:r>
            <a:endParaRPr lang="en-US" altLang="zh-CN" sz="2400" dirty="0" smtClean="0"/>
          </a:p>
          <a:p>
            <a:pPr lvl="1">
              <a:spcAft>
                <a:spcPts val="600"/>
              </a:spcAft>
            </a:pPr>
            <a:r>
              <a:rPr lang="zh-CN" altLang="en-US" sz="2000" dirty="0" smtClean="0"/>
              <a:t>编程语言无法消除或者降低业务复杂度本身</a:t>
            </a:r>
            <a:endParaRPr lang="en-US" altLang="zh-CN" sz="2000" dirty="0" smtClean="0"/>
          </a:p>
          <a:p>
            <a:pPr lvl="1">
              <a:spcAft>
                <a:spcPts val="600"/>
              </a:spcAft>
            </a:pPr>
            <a:r>
              <a:rPr lang="zh-CN" altLang="en-US" sz="2000" dirty="0" smtClean="0"/>
              <a:t>复杂架构（</a:t>
            </a:r>
            <a:r>
              <a:rPr lang="en-US" altLang="zh-CN" sz="2000" dirty="0" err="1" smtClean="0"/>
              <a:t>Corba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J2EE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……</a:t>
            </a:r>
            <a:r>
              <a:rPr lang="zh-CN" altLang="en-US" sz="2000" dirty="0" smtClean="0"/>
              <a:t>）</a:t>
            </a:r>
            <a:endParaRPr lang="en-US" altLang="zh-CN" sz="2000" dirty="0"/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sym typeface="Wingdings" pitchFamily="2" charset="2"/>
              </a:rPr>
              <a:t>OOP</a:t>
            </a:r>
            <a:endParaRPr lang="zh-CN" altLang="en-US" sz="2000" dirty="0"/>
          </a:p>
          <a:p>
            <a:pPr lvl="1">
              <a:spcAft>
                <a:spcPts val="600"/>
              </a:spcAft>
            </a:pPr>
            <a:r>
              <a:rPr lang="zh-CN" altLang="en-US" sz="2000" dirty="0" smtClean="0"/>
              <a:t>中间层：</a:t>
            </a:r>
            <a:r>
              <a:rPr lang="en-US" altLang="zh-CN" sz="2000" dirty="0" smtClean="0"/>
              <a:t>HSQL </a:t>
            </a:r>
            <a:r>
              <a:rPr lang="en-US" altLang="zh-CN" sz="2000" dirty="0" smtClean="0">
                <a:sym typeface="Wingdings" pitchFamily="2" charset="2"/>
              </a:rPr>
              <a:t> SQL</a:t>
            </a:r>
            <a:r>
              <a:rPr lang="zh-CN" altLang="en-US" sz="2000" dirty="0" smtClean="0">
                <a:sym typeface="Wingdings" pitchFamily="2" charset="2"/>
              </a:rPr>
              <a:t>；</a:t>
            </a:r>
            <a:r>
              <a:rPr lang="en-US" altLang="zh-CN" sz="2000" dirty="0" smtClean="0">
                <a:sym typeface="Wingdings" pitchFamily="2" charset="2"/>
              </a:rPr>
              <a:t>GWT</a:t>
            </a:r>
            <a:r>
              <a:rPr lang="zh-CN" altLang="en-US" sz="2000" dirty="0" smtClean="0">
                <a:sym typeface="Wingdings" pitchFamily="2" charset="2"/>
              </a:rPr>
              <a:t>、</a:t>
            </a:r>
            <a:r>
              <a:rPr lang="en-US" altLang="zh-CN" sz="2000" dirty="0" smtClean="0">
                <a:sym typeface="Wingdings" pitchFamily="2" charset="2"/>
              </a:rPr>
              <a:t>Tapestry</a:t>
            </a:r>
            <a:r>
              <a:rPr lang="zh-CN" altLang="en-US" sz="2000" dirty="0" smtClean="0">
                <a:sym typeface="Wingdings" pitchFamily="2" charset="2"/>
              </a:rPr>
              <a:t>、</a:t>
            </a:r>
            <a:r>
              <a:rPr lang="en-US" altLang="zh-CN" sz="2000" dirty="0" smtClean="0">
                <a:sym typeface="Wingdings" pitchFamily="2" charset="2"/>
              </a:rPr>
              <a:t>  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3728" y="5736158"/>
            <a:ext cx="2778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设计方法：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OOP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：自上向下“细化”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FP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：自下而上“</a:t>
            </a:r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进化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4949" y="5862390"/>
            <a:ext cx="945443" cy="88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4792" y="5765626"/>
            <a:ext cx="9429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509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Clojure</a:t>
            </a:r>
            <a:r>
              <a:rPr lang="zh-CN" altLang="en-US" dirty="0"/>
              <a:t> </a:t>
            </a:r>
            <a:r>
              <a:rPr lang="zh-CN" altLang="en-US" dirty="0" smtClean="0"/>
              <a:t>印象</a:t>
            </a:r>
            <a:endParaRPr lang="zh-CN" altLang="en-US" dirty="0"/>
          </a:p>
        </p:txBody>
      </p:sp>
      <p:pic>
        <p:nvPicPr>
          <p:cNvPr id="2050" name="Picture 2" descr="http://www.tour773.com/uploadphoto/yxlsj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59"/>
            <a:ext cx="3744416" cy="28067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.huantu.com/image/2011/07/13097626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08" y="3070076"/>
            <a:ext cx="3810000" cy="2514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208" y="3863614"/>
            <a:ext cx="4355778" cy="2772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4635277" cy="25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 descr="http://upload.17u.net/uploadpicbase/2011/10/13/af/201110131052189499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66193"/>
            <a:ext cx="4296116" cy="259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5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编程语言中的“老家伙”</a:t>
            </a:r>
            <a:r>
              <a:rPr lang="en-US" altLang="zh-CN" sz="3600" dirty="0" smtClean="0"/>
              <a:t>(1958</a:t>
            </a:r>
            <a:r>
              <a:rPr lang="en-US" altLang="zh-CN" sz="3600" dirty="0"/>
              <a:t>)</a:t>
            </a:r>
            <a:endParaRPr lang="zh-CN" altLang="en-US" sz="36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0" y="1535434"/>
            <a:ext cx="9144000" cy="1533526"/>
            <a:chOff x="0" y="1391418"/>
            <a:chExt cx="9144000" cy="1533526"/>
          </a:xfrm>
        </p:grpSpPr>
        <p:pic>
          <p:nvPicPr>
            <p:cNvPr id="35842" name="Picture 2" descr="http://www.chineseetymology.org/CharacterImages/Oracle/J10000/j17400/j17442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1391418"/>
              <a:ext cx="733425" cy="1533526"/>
            </a:xfrm>
            <a:prstGeom prst="rect">
              <a:avLst/>
            </a:prstGeom>
            <a:noFill/>
          </p:spPr>
        </p:pic>
        <p:pic>
          <p:nvPicPr>
            <p:cNvPr id="35846" name="Picture 6" descr="http://www.chineseetymology.org/CharacterImages/Bronze/B10000/b11100/b11193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96" y="1412776"/>
              <a:ext cx="1123950" cy="1466851"/>
            </a:xfrm>
            <a:prstGeom prst="rect">
              <a:avLst/>
            </a:prstGeom>
            <a:noFill/>
          </p:spPr>
        </p:pic>
        <p:pic>
          <p:nvPicPr>
            <p:cNvPr id="35848" name="Picture 8" descr="http://www.chineseetymology.org/CharacterImages/Bronze/B10000/b11200/b11210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77033" y="1484784"/>
              <a:ext cx="866775" cy="1190625"/>
            </a:xfrm>
            <a:prstGeom prst="rect">
              <a:avLst/>
            </a:prstGeom>
            <a:noFill/>
          </p:spPr>
        </p:pic>
        <p:pic>
          <p:nvPicPr>
            <p:cNvPr id="35852" name="Picture 12" descr="http://www.chineseetymology.org/CharacterImages/Lst/L00000/l08700/L08792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15816" y="1412776"/>
              <a:ext cx="864096" cy="1368152"/>
            </a:xfrm>
            <a:prstGeom prst="rect">
              <a:avLst/>
            </a:prstGeom>
            <a:noFill/>
          </p:spPr>
        </p:pic>
        <p:cxnSp>
          <p:nvCxnSpPr>
            <p:cNvPr id="13" name="直接连接符 12"/>
            <p:cNvCxnSpPr/>
            <p:nvPr/>
          </p:nvCxnSpPr>
          <p:spPr>
            <a:xfrm>
              <a:off x="0" y="1556792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859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79912" y="1628800"/>
              <a:ext cx="1152128" cy="94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60" name="Picture 2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04048" y="1628800"/>
              <a:ext cx="936104" cy="1092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61" name="Picture 2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12160" y="1628800"/>
              <a:ext cx="864096" cy="1109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64" name="Picture 2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48264" y="1628800"/>
              <a:ext cx="936104" cy="1135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7897916" y="1484784"/>
              <a:ext cx="121058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 smtClean="0">
                  <a:latin typeface="微软雅黑" pitchFamily="34" charset="-122"/>
                  <a:ea typeface="微软雅黑" pitchFamily="34" charset="-122"/>
                </a:rPr>
                <a:t>家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0" y="2852936"/>
              <a:ext cx="914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74902" y="3284984"/>
            <a:ext cx="878958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Lisp: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   (</a:t>
            </a:r>
            <a:r>
              <a:rPr lang="en-US" altLang="zh-CN" sz="20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defn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f [a b] (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a a) (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b b)))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C/Java: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 class X { </a:t>
            </a:r>
            <a:r>
              <a:rPr lang="en-US" altLang="zh-CN" sz="20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f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CN" sz="20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dirty="0" err="1" smtClean="0">
                <a:latin typeface="Consolas" pitchFamily="49" charset="0"/>
                <a:cs typeface="Consolas" pitchFamily="49" charset="0"/>
              </a:rPr>
              <a:t>a,</a:t>
            </a:r>
            <a:r>
              <a:rPr lang="en-US" altLang="zh-CN" sz="20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b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a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a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b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}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C++:     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class X { X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operator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*+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n-US" altLang="zh-CN" sz="20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a, </a:t>
            </a:r>
            <a:r>
              <a:rPr lang="en-US" altLang="zh-CN" sz="20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b) {..} }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Scala</a:t>
            </a:r>
            <a:r>
              <a:rPr lang="en-US" altLang="zh-CN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  def add[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](x: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, y: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implicit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 n: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Numeric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zh-CN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]) = {..}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Consolas" pitchFamily="49" charset="0"/>
                <a:cs typeface="Consolas" pitchFamily="49" charset="0"/>
              </a:rPr>
              <a:t>…… …… ……</a:t>
            </a:r>
            <a:endParaRPr lang="zh-CN" alt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96" y="6351711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u="sng" dirty="0" smtClean="0">
                <a:latin typeface="Consolas" pitchFamily="49" charset="0"/>
                <a:cs typeface="Consolas" pitchFamily="49" charset="0"/>
              </a:rPr>
              <a:t>http://www.clojure.org</a:t>
            </a:r>
            <a:endParaRPr lang="zh-CN" altLang="en-US" sz="2400" u="sn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866" name="AutoShape 26" descr="data:image/jpg;base64,/9j/4AAQSkZJRgABAQAAAQABAAD/2wBDAAkGBwgHBgkIBwgKCgkLDRYPDQwMDRsUFRAWIB0iIiAdHx8kKDQsJCYxJx8fLT0tMTU3Ojo6Iys/RD84QzQ5Ojf/2wBDAQoKCg0MDRoPDxo3JR8lNzc3Nzc3Nzc3Nzc3Nzc3Nzc3Nzc3Nzc3Nzc3Nzc3Nzc3Nzc3Nzc3Nzc3Nzc3Nzc3Nzf/wAARCADEAI4DASIAAhEBAxEB/8QAHAAAAAcBAQAAAAAAAAAAAAAAAAECAwQFBgcI/8QAPBAAAgEDAgMGBAQEBQQDAAAAAQIDAAQRBSESMUEGEyJRYXEUMoGRB0Kh0SOxwfAkM1KC8RU0YuFyotL/xAAZAQADAQEBAAAAAAAAAAAAAAAAAQIDBAX/xAAjEQEBAAICAgICAwEAAAAAAAAAAQIRITEDEgRBEyIyM2Fx/9oADAMBAAIRAxEAPwDj5oGjojQBUKHSh0oAqPaixQoAzRYqy0jSbjU5SkIcAc34CQPfG9bPSvw8cqrXnE52I4W8NB6c76Z6edADfHXp6112bsPYfCtFFB3bsCBJxZPpSey3Y06cHlucPK/LPQU9HpyQ+FuE7HyNAjHPnXeW0G0AcSWkL8XMPGCD7g86yvaPsFHcq0+lhIZQP8hVwrH08qRacwFKA3p+8s7iynaC6ieKVeasKZQEmggYY5UVGw8X6UMUABS4weI7H7UkDBpyNipOCeVAMmio6FAF0oqVRUAVWGhaXJq+oR2seQCQXf8A0r1qBXavw+7PJolok0iq1zPGHc433GcD0GfqaFYxYaJpkGkWnc26LGnkq8/Unzqe87swAOOVPXNxwZHDvjaq62iklmBOdzn3o21mKezjjy7Eb5UdT608tupHGpc55DGBUSVD8amDyBzVxbDigANGxYrpcqNzuf0qE83ekohAUEA9asLteajmaqyRGGO3CniJ8z0FCVB2i0a21WCaBwBMjEwyY+U7Y38jXKJIXhmeKReGRCVYZ5EGu1d2ZYHnc4DMxxz26CsF2400pcJfIAvH4Hxt4uhppsY/hz6mnDHgZ4SBjmaML5MeHlv7UknYAg7dM7CkgfAoTiKknoNxkUAFzsppH0xS060AxRCjNFQB0k0eaNdzQC7WFp7iOJccTsAMnA+/SvRmlwt8IrMAGCKNvavPemcA1K1Mm698mQeR8Qr0XBNiAooznrSrTAx8OGmLMxx5YqXbpGmcKBkc/KmnPCijqefrTkXiUD0rO3l1TH9UK54UuUkXh36EZ96sI5hwZJGeoFQpojxYKghTtmmZYxIQYmKnGdjjFHsX49wq8njBYuwXy4qqLuWCQ8ckzPGOSqdj9qc1GzdojxZO3Ws/KO4t2QgY4sgYqplNll4rJuLQXhuQcKBCg28zVH2utWvNLn2yY07wY5gj/mpemXKuTGqZfGeHi3z5/wDNHfFvhP4h2YkMOpNazlhlNOTPjG33zQDedSNRiSG7lSMeAMeH2qKKlkUedLjYZPtTe1KTmaARik0rNEaAKjBoqHKgFKxU5HMbjHSvQfZi9S90W1uVO7RKT/8ALkf1BrzzXW/wzv1bs+kCE8ccjoRnlncfzo0vDttWlBcjOemaeW4jtwvfOFycDNVMzslpKykcYLHxe21ZTUIbUW/xOs6slq0w8MQDOeedgKxvbu6xdFN9aOwVZkLEZABG9NxvEVMm24O/scVy7TXaW7gFvdytFtwSPblfCN81udTQ6dpAlWcHhU5J5HJ/ep2qY8H9Qu4VU8RAA61lNUKPGwRlYZ5A/eqm7l1zULaS7UMlrH4iqjJ4c4z6+38qplnnXxkSRljxASH5vPBFVJNbTcrLpruz0cfxgCqFO/XcjrtU3UYwzMMfmBHl5VT9nrgC+gbP5hvUjWr8Rxtl+Ft+H1Na4Xhh5MeeGJ7W28dvqhCc3XiI8jVF1qfrk7T6i7sc7Lv57Cq+m5rNXQzSo+Z9qTSo/mNBE0mlUk0AKFCioAVouxGo3NlrdvDbhnS4kVXjHX1HtWdq17NakmlatDdOpIQ5yBuPWg8bqu2xNxSvGxwH6Go66LYR98sscTF9naQBuMcxsaAuO/SGdDkOAQRyIIqztJZHOHPLkQN6xvb0sLvFE03STE5kK8Fui8MaDbiHt0FM9pYnfRuFQW4WHI88b1a6hdiKPLEiNBxOw6Csvqfa3Sm054lnQgA7kEN9udTpW/unrLe34YT/AAyM8I5DbfFVt9pguicxsB1dxgAdefM032Z1OGaf4eIsY3XKkjGD5fWpurSlAUUnB2FLlepYzski292vw42Rxj6Gq3tHc/ESpDnZdy39+1WTIGvg2cKm5NZrXDwByF4S7nc9RzJ+tazenNnZLtTXU3xE7y8gx8PtTYoqMVo4bd3Y6Wg3PtSQKWnzGgjZBFJNOvg+lNmgEmhQNCgBQGxyKFCgOsdhdSF9o/dSsha3YgKp5A8gf1rVW8vCCyjbnua5H2C1L4LWVillVIZlIOerdK6/xJHBxjcNsMVFx27PD5dTlV6tqSIsqvIFQeFm6ZrPm50yYpI4DyYA+TkOp96utO0kT3E098vFhjwIeW/9anz2qLxIxChV2xt03/al/wAabl5yU+jw2RtyIQq8ChuJdt6TfxPcxcWCGA4+exWpcWmLKzNEeDO7FSefljrT0cPCwUZ+Urvvtv8AuTRraff14jNiMpFMJcEhPCRtny/pWF1IvcAzoeKIOQw5kevtW/1pwgKKQCMMQNjgH/isr2dt1mSdXUGN2KkEcxmtZi5/JltmPajFW+taJNYSGSNGa3O4bnw+h/eqmlWI13z6UuPzpsUtDzoAjSWpVJNAIND32pQGdsE+wzXUuyH4c2xtIrzXkaSaVQy25YhUB5cWNy3pyFB6crAJxgZJ6Cra27Na5dKGg0q7KEZDGMqP1xXc9O7O6VpxBsdPt4WHJlQcQ+p3q3jt1ByVyfWmenHuz34Z6rdSJNqMqWKA5CqeOQ/QbD7mujXFmYljiDFuHCAnqP3rQP4eQA6VAu0TERZjxSScK+uxP9KSpwYkgAtz3Y8Ryw+21UUqyTTtE7HiJz7+ntWnVc+HpyqsmiWK/gdub+E0rGkyp+zt+7g4dgOQ9cUzfJ3Ks6AK5Gcnp/f9KscLxLvsuNqp+1Nx3Gk3MiOAcefPenE22uddoLvuxMA2WJIGKf7OWJjtU4gMnc1QpnUNTRSCUDZIroWkWgCKAMA1pEWnVsFe2fiUEAZxj61Sa52BhuA01gwhl58AHgb6dPpW4W3/AMNIMfkP8qm2aCSCOQjJZFP3FFsLTz3qel3elzd1ewtGfyn8rex61FjHoa9D6ppVteW7RTwxujDdXANc81f8OiZ+80qVUQnBjmJwvsef0NRrZac3FA0vA8z9aSRvSJr/AMMtDTVtd+IuE4rayUSEHkXz4Qf5/Su1qufWsZ+F2niy7LrOw/iXkplOeqjYfoM/WtvGPDQuQajFOfKpNIHOjY7cPnSMlz5b1X3iGXWLWJT4beNpjjzbwr/NvtVgw4cAnrVbPKUt9Tvot3AKR/7B/wDpjThquXtRYrdXsEbf9s/AzE7E9cfr74NUOq9rrdZIikbYUjDN9/796q0s1s4yWJZgoZmP52bn/Os3ciS+uO5iTLsc4A+XfnU2321HZ+LCYe17b297VOkSCBMtsTnPTmKzGvaxfaqndzELEPyrt96udM0SVbKKK4yZAuxPMjpn1qJqWld7qFvpMIPezeOYj8sf7mtdORX9m7EMRORsx8O3Sui6bBgDIGB6VCtdHWHg4UwAMDar+2g4EzjPXAotR2djjzG6+akD1zStHw2l2rHGe6UH7U8oVNyQFXcnyFMaCyPpsfAysoZ1BByCAxFSaXIoPlTHdDPhOPepbAYpogf+qWzeY8Ultt84wKVVn2b0k61rVtY5Kq5LSMOiDdvrjb60Mo7l2djVNF02JRgJAoxjlsKtwNgKhWkfdlFXHABsPLG1TwKK0HyG9BRk5oP8tAcueKQNTSiJXlf5Y1LfYVSaDMLbsz8XqyFe8Z5WQjchiSBjz3G3rUntDMU0mYJu8zJCo8yzBf61R9sdQaa9NmpJhhHiAHNz+w2+9O3UbeHx++Wma1G7+MuLqONEjLx94IyRlFU4VT64FS/w50qOWa7upcMwYIExsM75/X9KrrKEGd7mVf4twG24iCq9OdaXsLmHUtRhYjgCI+2MZywyMdMYqMO9uv5GGvG0F1bkFViXxnB9qa03QY7fUrq/fxTSqFyfL0q3tozJ/HfryqTjz+1aXJwVGSADpTV2k8YQWzonE2C7qTw+W1WGMikugkQqwBHI1O0qpdGiuSG1Caa8xv3chxGP9o2+9WkcaxIqIgRFGAFAAA+lItZA5kiLcTxPwsfpkfoRTxUZp7Am5UjhFOHAFNsaRvMGK2H4XRse0LXAPgigbjHoSBWOrqf4S6Yp0q8uz88svAD5BR+7H7U4znboKBe9V4z8y7jofWpq1X2YAkGBjhG4/v6VYiirERk0k8qWvU0lqQVmpPGtzEZgGS1je5I6cQGF/U/oKwkga6Z+83eRiXA28Xmc/X71p+0UyrBdHBJnlS2UDnwoCxH3IrLvIBHwjr+XkAR5g89s/f6Usno/Fx/XYIMyM5BQPjC7rxL6Zztt9/Op/ZYMddlQ4AeCNTjHmT05/wA6r0J4eJcoMZDEEZ2AIHTrVp2MUTdorpo88ESDmaMV/Jv6N+oHCqjYClYyaJBinKbzKLAqLqV2ljZyTFS7/LGi83Y7Bfqf61KOApJ6VVxL8ferePnuIciAdGbq/wDQfXzpSA9pNm1la4lbjuJD3k7/AOpzz+nQegqZzNH0oD1p75AiNs+VQJ7lVcqG4SPWndQuBDCT1xVPpMRvnlmkc8OcDeqkDz5zNdx/DWAQdkrIcjJxOR7sf6Vw9FZ2VUGWJwB5mvQ3Z+3FlptraDcwwoh9wN6IjFPiUJcnHkKl5wKi/LcnP+kb08h4jRVHV3UUTkKpZjgAUpdhVZ2kuHt9HuDAvFM693Go5s7eFR9zS+zY7XbszQ2YLYWRZJCoI8XE5wf/AKiqwoRhTs2ccHEVCkYG+dvP+9ql6vwQX6WvecS20KQZU/Ngb7HbnmmFAJETYDNgFASMMNsnO3U/ryqL29fxTWEgom/OuFJOcgBd/LH2+1aP8OLT/AXmokY+LuWEecZ7tTgfc5rMStwRSSrw8QQunQcWM4AOxz4a6XodgNO0uzslG1vCqH1bG5++fvTjm+XlrUWAGBij3AoZ9KRcSpDA8shwiLlvam4TGoOzlbWEsGkyXYbFEHP6nkPfPSnYUVVVVGFVQAByAHSmIFeNS0wxPLu3/iOi/T+ealovCnkaZDPOkyMEGTRnI/eoN7K6oSozRJyFB2p1EQWsjk+QA8yTVzpFnHb6TbRyZ4+EMwB6nesfrqS3F5pkEgyZbsMEzuQoJ3Hvit1FaB1zMzZ5bGqy6DzlocJn1ixjUZLTp/MV6Ctxg7bnG2K5/wBiOxcmn93qWqDhuiP4UOf8sEcz/wCRHTp71vllRG2HTFEnCYb7toJuNnYlwam2bcbnyAquaaZ7li6gRj5fOrLTxs56UZdHEvNZXtnfGK50y0jkCPJPxk9cKCc/StSTgE1y3tTeG57biFCGFrbN9C3Pn1xS/wBaePH2ykRy6tIzMxyWySfmIPofLfr9qJbZ88AyCdio8+nP3x9/q6IkQkkHJ2ztkgjfA9N//VKDNwmNQOJh8qjYEbbj7/es3sziJWiWvxWp2du5LIZBKwGcAL4m2+i/cV01AeEE1jOxMBmvbi4bkihVG4ALHJ2PXCr+lbTrVPM+TlvyDOwz0qud/j7/ALpSTb2pDSEcmk5hfpsT6kUjWdRa2SK1tVWS+um4IEPnzLH0HM/brUixtVsrSOBHLcO7Ow3djuWPqSSabnSMcRLEDnjON6Mtgb0QQY5t51HnYjlk+5pEOWUjkaqdQmfhYtI2BzqW0jYzjYetVV9IWyOWfPetIVZWa4kl7Z6Vb2xJKB2Y+WcZP6V0l5O6RQ2SaxXYu17/ALSatfPuYikKHmRtk1tGU+VLLsRFmAEvCOQXaospxQoVRCikY+AnIFW9gP4Q9f2oUKWRxJdf4Ttk7DlXHbJRPrut3UgDSC5VBnljBOP0oUKz+nR8f+yJt4eCNAvVTnO+dzTS/LwjZcqMf7Rv+poUKn7ep9N92KjT/pIkVeEyyMzActjwj9AKvn2BI5gZoUKp5Pl/nWV7JOdR1jWdRugHuIZmtoz0SNc7D3O5860zDBFChQzKbZKhy7tzNChThGJl8GMnBI61V3SAkg5IoUKqAz2GhSOfWZFzl7sKd9tlH71qXOCRQoUr2T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5868" name="Picture 28" descr="http://t3.gstatic.com/images?q=tbn:ANd9GcR5frMWaRt-vQDSxifNVgalFWMjYA2sB23CHxYakx37iNoX2xxm_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37301" y="109494"/>
            <a:ext cx="1099195" cy="15193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5157192"/>
            <a:ext cx="47625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S-Express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636913"/>
            <a:ext cx="3744416" cy="230425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zh-CN" sz="2400" dirty="0" smtClean="0"/>
              <a:t>9 * c / 5 + 32</a:t>
            </a:r>
          </a:p>
          <a:p>
            <a:r>
              <a:rPr lang="en-US" altLang="zh-CN" sz="2400" dirty="0" smtClean="0"/>
              <a:t>-&gt;</a:t>
            </a:r>
          </a:p>
          <a:p>
            <a:pPr>
              <a:buNone/>
            </a:pPr>
            <a:r>
              <a:rPr lang="en-US" altLang="zh-CN" sz="2400" dirty="0" smtClean="0"/>
              <a:t>   (((9 * c) / 5) * 32)</a:t>
            </a:r>
          </a:p>
          <a:p>
            <a:r>
              <a:rPr lang="en-US" altLang="zh-CN" sz="2400" dirty="0" smtClean="0"/>
              <a:t>-&gt;</a:t>
            </a:r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0070C0"/>
                </a:solidFill>
              </a:rPr>
              <a:t>(* (/ (* 9 c) 5) 32)</a:t>
            </a:r>
          </a:p>
          <a:p>
            <a:pPr>
              <a:buNone/>
            </a:pPr>
            <a:endParaRPr lang="en-US" altLang="zh-CN" sz="2400" dirty="0" smtClean="0"/>
          </a:p>
        </p:txBody>
      </p:sp>
      <p:grpSp>
        <p:nvGrpSpPr>
          <p:cNvPr id="35" name="组合 34"/>
          <p:cNvGrpSpPr/>
          <p:nvPr/>
        </p:nvGrpSpPr>
        <p:grpSpPr>
          <a:xfrm>
            <a:off x="6084168" y="4437112"/>
            <a:ext cx="2520280" cy="2088232"/>
            <a:chOff x="5148064" y="2780928"/>
            <a:chExt cx="2520280" cy="2088232"/>
          </a:xfrm>
        </p:grpSpPr>
        <p:sp>
          <p:nvSpPr>
            <p:cNvPr id="4" name="圆角矩形 3"/>
            <p:cNvSpPr/>
            <p:nvPr/>
          </p:nvSpPr>
          <p:spPr>
            <a:xfrm>
              <a:off x="6660232" y="2780928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*</a:t>
              </a:r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156176" y="3356992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/</a:t>
              </a:r>
              <a:endParaRPr lang="zh-CN" altLang="en-US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7164288" y="3356992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32</a:t>
              </a:r>
              <a:endParaRPr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652120" y="3933056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*</a:t>
              </a:r>
              <a:endParaRPr lang="zh-CN" altLang="en-US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732240" y="3933056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5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148064" y="4509120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9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228184" y="4509120"/>
              <a:ext cx="504056" cy="36004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</a:t>
              </a:r>
              <a:endParaRPr lang="zh-CN" altLang="en-US" dirty="0"/>
            </a:p>
          </p:txBody>
        </p:sp>
        <p:cxnSp>
          <p:nvCxnSpPr>
            <p:cNvPr id="16" name="直接箭头连接符 15"/>
            <p:cNvCxnSpPr>
              <a:stCxn id="4" idx="1"/>
              <a:endCxn id="9" idx="0"/>
            </p:cNvCxnSpPr>
            <p:nvPr/>
          </p:nvCxnSpPr>
          <p:spPr>
            <a:xfrm rot="10800000" flipV="1">
              <a:off x="6408204" y="2960948"/>
              <a:ext cx="252028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4" idx="3"/>
              <a:endCxn id="10" idx="0"/>
            </p:cNvCxnSpPr>
            <p:nvPr/>
          </p:nvCxnSpPr>
          <p:spPr>
            <a:xfrm>
              <a:off x="7164288" y="2960948"/>
              <a:ext cx="252028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9" idx="1"/>
              <a:endCxn id="11" idx="0"/>
            </p:cNvCxnSpPr>
            <p:nvPr/>
          </p:nvCxnSpPr>
          <p:spPr>
            <a:xfrm rot="10800000" flipV="1">
              <a:off x="5904148" y="3537012"/>
              <a:ext cx="252028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1" idx="1"/>
              <a:endCxn id="13" idx="0"/>
            </p:cNvCxnSpPr>
            <p:nvPr/>
          </p:nvCxnSpPr>
          <p:spPr>
            <a:xfrm rot="10800000" flipV="1">
              <a:off x="5400092" y="4113076"/>
              <a:ext cx="252028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9" idx="3"/>
              <a:endCxn id="12" idx="0"/>
            </p:cNvCxnSpPr>
            <p:nvPr/>
          </p:nvCxnSpPr>
          <p:spPr>
            <a:xfrm>
              <a:off x="6660232" y="3537012"/>
              <a:ext cx="324036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1" idx="3"/>
              <a:endCxn id="14" idx="0"/>
            </p:cNvCxnSpPr>
            <p:nvPr/>
          </p:nvCxnSpPr>
          <p:spPr>
            <a:xfrm>
              <a:off x="6156176" y="4113076"/>
              <a:ext cx="324036" cy="3960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507983" y="1372974"/>
            <a:ext cx="4528513" cy="2560082"/>
            <a:chOff x="4607371" y="4262586"/>
            <a:chExt cx="4528513" cy="256008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7371" y="4262586"/>
              <a:ext cx="4429125" cy="219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7306472" y="6453336"/>
              <a:ext cx="1829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7030A0"/>
                  </a:solidFill>
                </a:rPr>
                <a:t>——Paul Graham</a:t>
              </a:r>
              <a:endParaRPr lang="zh-CN" alt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51520" y="1412776"/>
            <a:ext cx="4059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Lisp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??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ots of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rritating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illy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arentheses?</a:t>
            </a:r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Lisp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65104"/>
            <a:ext cx="45148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279092" y="6453336"/>
            <a:ext cx="182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——Paul Graham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pic>
        <p:nvPicPr>
          <p:cNvPr id="6148" name="Picture 4" descr="http://t3.gstatic.com/images?q=tbn:ANd9GcRqUpGT1WwEXRR7SiYfePWMgQSeYQRB2I76GWGfmHjzebOQkzUNXyDi73i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844824"/>
            <a:ext cx="1276350" cy="1971676"/>
          </a:xfrm>
          <a:prstGeom prst="rect">
            <a:avLst/>
          </a:prstGeom>
          <a:noFill/>
        </p:spPr>
      </p:pic>
      <p:pic>
        <p:nvPicPr>
          <p:cNvPr id="6150" name="Picture 6" descr="http://t1.gstatic.com/images?q=tbn:ANd9GcRGQC2Ge2oN6ALbolfzLyYg66bLDy-BTYPM5xkSHDiBfcftwOhiG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548680"/>
            <a:ext cx="2466975" cy="1847851"/>
          </a:xfrm>
          <a:prstGeom prst="rect">
            <a:avLst/>
          </a:prstGeom>
          <a:noFill/>
        </p:spPr>
      </p:pic>
      <p:sp>
        <p:nvSpPr>
          <p:cNvPr id="6152" name="AutoShape 8" descr="http://t0.gstatic.com/images?q=tbn:ANd9GcQCuPWF8PXWFW1kyDyoLc_6YqlH-Roljh8cnnZbO1B28OkEAvJ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56" name="Picture 12" descr="http://t1.gstatic.com/images?q=tbn:ANd9GcT5C4AHpzEijgdSUU2T_-zZ9oNuX9CkmVvgd6bjgitmF79jH-X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2492896"/>
            <a:ext cx="1728192" cy="1728192"/>
          </a:xfrm>
          <a:prstGeom prst="rect">
            <a:avLst/>
          </a:prstGeom>
          <a:noFill/>
        </p:spPr>
      </p:pic>
      <p:pic>
        <p:nvPicPr>
          <p:cNvPr id="6160" name="Picture 16" descr="http://t2.gstatic.com/images?q=tbn:ANd9GcQrMk7SNOUG17kDYo6WzaY_L_pZCJ6Hx_c7028ahQFsT7TbCP0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251520" y="1772816"/>
            <a:ext cx="2762250" cy="1647825"/>
          </a:xfrm>
          <a:prstGeom prst="rect">
            <a:avLst/>
          </a:prstGeom>
          <a:noFill/>
        </p:spPr>
      </p:pic>
      <p:pic>
        <p:nvPicPr>
          <p:cNvPr id="6162" name="Picture 18" descr="与众不同的Lis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1412776"/>
            <a:ext cx="4762500" cy="3419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Clojure</a:t>
            </a:r>
            <a:r>
              <a:rPr lang="zh-CN" altLang="en-US" dirty="0" smtClean="0"/>
              <a:t>：方便、有用、酷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301208"/>
            <a:ext cx="8229600" cy="14401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1800" dirty="0" smtClean="0"/>
              <a:t>微内核：</a:t>
            </a:r>
            <a:r>
              <a:rPr lang="en-US" altLang="zh-CN" sz="1800" dirty="0" err="1" smtClean="0"/>
              <a:t>Clojure</a:t>
            </a:r>
            <a:r>
              <a:rPr lang="zh-CN" altLang="en-US" sz="1800" dirty="0" smtClean="0"/>
              <a:t>本身就是用</a:t>
            </a:r>
            <a:r>
              <a:rPr lang="en-US" altLang="zh-CN" sz="1800" dirty="0" err="1" smtClean="0"/>
              <a:t>Clojure</a:t>
            </a:r>
            <a:r>
              <a:rPr lang="zh-CN" altLang="en-US" sz="1800" dirty="0" smtClean="0"/>
              <a:t>写的</a:t>
            </a:r>
            <a:r>
              <a:rPr lang="en-US" altLang="zh-CN" sz="1800" dirty="0" smtClean="0"/>
              <a:t>(</a:t>
            </a:r>
            <a:r>
              <a:rPr lang="en-US" altLang="zh-CN" sz="1800" dirty="0" smtClean="0">
                <a:solidFill>
                  <a:srgbClr val="00B050"/>
                </a:solidFill>
              </a:rPr>
              <a:t>core.clj</a:t>
            </a:r>
            <a:r>
              <a:rPr lang="en-US" altLang="zh-CN" sz="1800" dirty="0" smtClean="0"/>
              <a:t>)</a:t>
            </a:r>
          </a:p>
          <a:p>
            <a:pPr>
              <a:buNone/>
            </a:pP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2010-08-19  11:01           477,050 clojure-contrib-1.2.0.jar</a:t>
            </a:r>
          </a:p>
          <a:p>
            <a:pPr>
              <a:buNone/>
            </a:pP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2010-08-19  11:06         3,237,168 clojure.jar</a:t>
            </a:r>
          </a:p>
          <a:p>
            <a:pPr>
              <a:buNone/>
            </a:pP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2 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个文件      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3,714,218 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字节</a:t>
            </a:r>
            <a:endParaRPr lang="en-US" altLang="zh-CN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26242"/>
              </p:ext>
            </p:extLst>
          </p:nvPr>
        </p:nvGraphicFramePr>
        <p:xfrm>
          <a:off x="457200" y="1340768"/>
          <a:ext cx="8229600" cy="38884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6568"/>
                <a:gridCol w="6203032"/>
              </a:tblGrid>
              <a:tr h="15553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方便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600"/>
                        </a:spcAft>
                        <a:buFont typeface="Wingdings"/>
                        <a:buChar char=""/>
                      </a:pPr>
                      <a:r>
                        <a:rPr lang="zh-CN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简化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，消除附加复杂性</a:t>
                      </a:r>
                    </a:p>
                    <a:p>
                      <a:pPr marL="342900" lvl="0" indent="-342900" algn="l">
                        <a:spcAft>
                          <a:spcPts val="600"/>
                        </a:spcAft>
                        <a:buFont typeface="Wingdings"/>
                        <a:buChar char=""/>
                      </a:pPr>
                      <a:r>
                        <a:rPr lang="en-US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REPL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42900" lvl="0" indent="-342900" algn="l">
                        <a:spcAft>
                          <a:spcPts val="600"/>
                        </a:spcAft>
                        <a:buFont typeface="Wingdings"/>
                        <a:buChar char=""/>
                      </a:pP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小写</a:t>
                      </a:r>
                      <a:r>
                        <a:rPr lang="en-US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空格而非骆驼命名法</a:t>
                      </a:r>
                      <a:r>
                        <a:rPr lang="en-US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_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42900" lvl="0" indent="-342900" algn="l">
                        <a:spcAft>
                          <a:spcPts val="600"/>
                        </a:spcAft>
                        <a:buFont typeface="Wingdings"/>
                        <a:buChar char=""/>
                      </a:pP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内置的数据结构及统一处理方式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166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有用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"/>
                        <a:tabLst/>
                        <a:defRPr/>
                      </a:pPr>
                      <a:r>
                        <a:rPr lang="zh-CN" altLang="zh-CN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无缝接入</a:t>
                      </a:r>
                      <a:r>
                        <a:rPr lang="en-US" altLang="zh-CN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JVM</a:t>
                      </a:r>
                      <a:r>
                        <a:rPr lang="zh-CN" altLang="zh-CN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，直接使用现有资源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模型</a:t>
                      </a: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zh-CN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友好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的开发社区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1665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酷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800" b="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Lisp </a:t>
                      </a:r>
                      <a:r>
                        <a:rPr lang="en-US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reload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en-US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FP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、</a:t>
                      </a:r>
                      <a:r>
                        <a:rPr lang="en-US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STM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Font typeface="Wingdings"/>
                        <a:buChar char=""/>
                      </a:pP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微内核，比</a:t>
                      </a:r>
                      <a:r>
                        <a:rPr lang="en-US" sz="1800" b="0" kern="10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Scala</a:t>
                      </a:r>
                      <a:r>
                        <a:rPr lang="zh-CN" sz="1800" b="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简单得多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>
                <a:solidFill>
                  <a:srgbClr val="0000CC"/>
                </a:solidFill>
              </a:rPr>
              <a:t>Clojure</a:t>
            </a:r>
            <a:r>
              <a:rPr lang="zh-CN" altLang="en-US" b="1" dirty="0" smtClean="0">
                <a:solidFill>
                  <a:srgbClr val="0000CC"/>
                </a:solidFill>
              </a:rPr>
              <a:t>：不错的选择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997152"/>
          </a:xfrm>
        </p:spPr>
        <p:txBody>
          <a:bodyPr>
            <a:normAutofit fontScale="77500" lnSpcReduction="20000"/>
          </a:bodyPr>
          <a:lstStyle/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smtClean="0"/>
              <a:t>Simple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Simple Made Easy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DSL</a:t>
            </a:r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smtClean="0"/>
              <a:t>FP</a:t>
            </a:r>
            <a:r>
              <a:rPr lang="zh-CN" altLang="en-US" dirty="0" smtClean="0"/>
              <a:t>、</a:t>
            </a:r>
            <a:r>
              <a:rPr lang="zh-CN" altLang="en-US" dirty="0"/>
              <a:t>不可变</a:t>
            </a:r>
            <a:r>
              <a:rPr lang="zh-CN" altLang="en-US" dirty="0" smtClean="0"/>
              <a:t>（减少担心）</a:t>
            </a:r>
            <a:endParaRPr lang="en-US" altLang="zh-CN" dirty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err="1" smtClean="0"/>
              <a:t>Seq</a:t>
            </a:r>
            <a:r>
              <a:rPr lang="zh-CN" altLang="en-US" dirty="0" smtClean="0"/>
              <a:t>（一致性）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 smtClean="0"/>
              <a:t>直接使用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库包（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>
                <a:hlinkClick r:id="rId2"/>
              </a:rPr>
              <a:t>clojars.org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/>
              <a:t>动态</a:t>
            </a:r>
            <a:r>
              <a:rPr lang="zh-CN" altLang="en-US" dirty="0" smtClean="0"/>
              <a:t>类型（强类型必要性？</a:t>
            </a:r>
            <a:r>
              <a:rPr lang="en-US" altLang="zh-CN" dirty="0" smtClean="0"/>
              <a:t>Web</a:t>
            </a:r>
            <a:r>
              <a:rPr lang="zh-CN" altLang="en-US" dirty="0"/>
              <a:t> </a:t>
            </a:r>
            <a:r>
              <a:rPr lang="zh-CN" altLang="en-US" sz="1800" dirty="0" smtClean="0"/>
              <a:t>计算机对付</a:t>
            </a:r>
            <a:r>
              <a:rPr lang="zh-CN" altLang="en-US" sz="1800" u="sng" dirty="0"/>
              <a:t>类型细节</a:t>
            </a:r>
            <a:r>
              <a:rPr lang="zh-CN" altLang="en-US" sz="1800" dirty="0" smtClean="0"/>
              <a:t>，人</a:t>
            </a:r>
            <a:r>
              <a:rPr lang="zh-CN" altLang="en-US" sz="1800" dirty="0"/>
              <a:t>专心对付</a:t>
            </a:r>
            <a:r>
              <a:rPr lang="zh-CN" altLang="en-US" sz="1800" b="1" u="sng" dirty="0"/>
              <a:t>根本问题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err="1" smtClean="0"/>
              <a:t>Destructuring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smtClean="0"/>
              <a:t>Macro</a:t>
            </a:r>
            <a:r>
              <a:rPr lang="zh-CN" altLang="en-US" dirty="0" smtClean="0"/>
              <a:t>（简单实用的</a:t>
            </a:r>
            <a:r>
              <a:rPr lang="en-US" altLang="zh-CN" dirty="0" smtClean="0"/>
              <a:t>macro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err="1" smtClean="0"/>
              <a:t>Repl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IDE</a:t>
            </a:r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err="1" smtClean="0"/>
              <a:t>Config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hash-map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array-map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533400" indent="-533400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 smtClean="0"/>
              <a:t>其他：多核、并行（依赖应用服务器，用得不多）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2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直接好处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减少开发耗时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更少的耗时</a:t>
            </a:r>
            <a:endParaRPr lang="en-US" altLang="zh-CN" dirty="0" smtClean="0"/>
          </a:p>
          <a:p>
            <a:pPr marL="354013" indent="0">
              <a:spcAft>
                <a:spcPts val="1200"/>
              </a:spcAft>
              <a:buNone/>
            </a:pPr>
            <a:r>
              <a:rPr lang="zh-CN" altLang="en-US" sz="2000" dirty="0" smtClean="0"/>
              <a:t>技术</a:t>
            </a:r>
            <a:r>
              <a:rPr lang="zh-CN" altLang="en-US" sz="2000" dirty="0"/>
              <a:t>问题：</a:t>
            </a:r>
            <a:r>
              <a:rPr lang="en-US" altLang="zh-CN" sz="2000" b="1" dirty="0">
                <a:solidFill>
                  <a:srgbClr val="FF0000"/>
                </a:solidFill>
              </a:rPr>
              <a:t>50</a:t>
            </a:r>
            <a:r>
              <a:rPr lang="en-US" altLang="zh-CN" sz="2000" dirty="0"/>
              <a:t>%</a:t>
            </a:r>
            <a:r>
              <a:rPr lang="zh-CN" altLang="en-US" sz="2000" dirty="0"/>
              <a:t>，业务问题：</a:t>
            </a:r>
            <a:r>
              <a:rPr lang="en-US" altLang="zh-CN" sz="2000" dirty="0"/>
              <a:t>50%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0" indent="354013">
              <a:spcAft>
                <a:spcPts val="1200"/>
              </a:spcAft>
              <a:buNone/>
            </a:pPr>
            <a:r>
              <a:rPr lang="en-US" altLang="zh-CN" sz="2000" dirty="0" smtClean="0">
                <a:sym typeface="Wingdings" pitchFamily="2" charset="2"/>
              </a:rPr>
              <a:t></a:t>
            </a:r>
          </a:p>
          <a:p>
            <a:pPr marL="354013" indent="0">
              <a:spcAft>
                <a:spcPts val="1200"/>
              </a:spcAft>
              <a:buNone/>
            </a:pPr>
            <a:r>
              <a:rPr lang="zh-CN" altLang="en-US" sz="2000" dirty="0" smtClean="0"/>
              <a:t>技术</a:t>
            </a:r>
            <a:r>
              <a:rPr lang="zh-CN" altLang="en-US" sz="2000" dirty="0"/>
              <a:t>问题：</a:t>
            </a:r>
            <a:r>
              <a:rPr lang="en-US" altLang="zh-CN" sz="2000" b="1" dirty="0">
                <a:solidFill>
                  <a:srgbClr val="00B050"/>
                </a:solidFill>
              </a:rPr>
              <a:t>20</a:t>
            </a:r>
            <a:r>
              <a:rPr lang="en-US" altLang="zh-CN" sz="2000" dirty="0"/>
              <a:t>%</a:t>
            </a:r>
            <a:r>
              <a:rPr lang="zh-CN" altLang="en-US" sz="2000" dirty="0"/>
              <a:t>；业务问题：</a:t>
            </a:r>
            <a:r>
              <a:rPr lang="en-US" altLang="zh-CN" sz="2000" dirty="0" smtClean="0"/>
              <a:t>50%</a:t>
            </a:r>
            <a:r>
              <a:rPr lang="zh-CN" altLang="en-US" sz="2000" dirty="0" smtClean="0"/>
              <a:t>（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30</a:t>
            </a:r>
            <a:r>
              <a:rPr lang="en-US" altLang="zh-CN" sz="2000" dirty="0" smtClean="0"/>
              <a:t>%</a:t>
            </a:r>
            <a:r>
              <a:rPr lang="zh-CN" altLang="en-US" sz="2000" dirty="0" smtClean="0"/>
              <a:t>：生活、休息）</a:t>
            </a:r>
            <a:endParaRPr lang="en-US" altLang="zh-CN" sz="2000" dirty="0" smtClean="0"/>
          </a:p>
          <a:p>
            <a:pPr>
              <a:spcAft>
                <a:spcPts val="1200"/>
              </a:spcAft>
            </a:pPr>
            <a:r>
              <a:rPr lang="zh-CN" altLang="en-US" dirty="0"/>
              <a:t>更少的</a:t>
            </a:r>
            <a:r>
              <a:rPr lang="zh-CN" altLang="en-US" dirty="0" smtClean="0"/>
              <a:t>代码量</a:t>
            </a:r>
            <a:endParaRPr lang="en-US" altLang="zh-CN" dirty="0" smtClean="0"/>
          </a:p>
          <a:p>
            <a:pPr marL="354013" indent="0">
              <a:spcAft>
                <a:spcPts val="1200"/>
              </a:spcAft>
              <a:buNone/>
            </a:pPr>
            <a:r>
              <a:rPr lang="zh-CN" altLang="en-US" sz="2000" dirty="0" smtClean="0"/>
              <a:t>少</a:t>
            </a:r>
            <a:r>
              <a:rPr lang="zh-CN" altLang="en-US" sz="2000" dirty="0"/>
              <a:t>写代码，多</a:t>
            </a:r>
            <a:r>
              <a:rPr lang="zh-CN" altLang="en-US" sz="2000" dirty="0" smtClean="0"/>
              <a:t>思考（</a:t>
            </a:r>
            <a:r>
              <a:rPr lang="en-US" altLang="zh-CN" sz="2000" dirty="0" smtClean="0"/>
              <a:t>Hammock Driven Development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54013" indent="0">
              <a:spcAft>
                <a:spcPts val="1200"/>
              </a:spcAft>
              <a:buNone/>
            </a:pPr>
            <a:r>
              <a:rPr lang="zh-CN" altLang="en-US" sz="2000" dirty="0" smtClean="0"/>
              <a:t>无需“单元测试”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更精炼的团队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91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4176"/>
            <a:ext cx="8229600" cy="514116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/>
              <a:t>所有特定领域的开发任务，最终都会变成配置</a:t>
            </a:r>
            <a:r>
              <a:rPr lang="en-US" altLang="zh-CN" dirty="0" smtClean="0"/>
              <a:t>DSL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Unix</a:t>
            </a:r>
            <a:r>
              <a:rPr lang="zh-CN" altLang="en-US" dirty="0"/>
              <a:t>配置：</a:t>
            </a:r>
            <a:r>
              <a:rPr lang="en-US" altLang="zh-CN" dirty="0"/>
              <a:t> .</a:t>
            </a:r>
            <a:r>
              <a:rPr lang="en-US" altLang="zh-CN" dirty="0" err="1"/>
              <a:t>bashrc</a:t>
            </a:r>
            <a:r>
              <a:rPr lang="en-US" altLang="zh-CN" dirty="0"/>
              <a:t> .</a:t>
            </a:r>
            <a:r>
              <a:rPr lang="en-US" altLang="zh-CN" dirty="0" err="1"/>
              <a:t>vimrc</a:t>
            </a:r>
            <a:r>
              <a:rPr lang="en-US" altLang="zh-CN" dirty="0"/>
              <a:t> .</a:t>
            </a:r>
            <a:r>
              <a:rPr lang="en-US" altLang="zh-CN" dirty="0" err="1"/>
              <a:t>emacs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J2EE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XML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properties</a:t>
            </a: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JPA</a:t>
            </a:r>
            <a:r>
              <a:rPr lang="zh-CN" altLang="en-US" dirty="0" smtClean="0"/>
              <a:t>：</a:t>
            </a:r>
            <a:r>
              <a:rPr lang="en-US" altLang="zh-CN" dirty="0" smtClean="0"/>
              <a:t>@Annotation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Rails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Grails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Lift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Yaml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Ruby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Groovy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Scala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JSON</a:t>
            </a:r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以上：表现力尤其是逻辑表现力有限：（</a:t>
            </a:r>
            <a:endParaRPr lang="en-US" altLang="zh-CN" dirty="0" smtClean="0"/>
          </a:p>
          <a:p>
            <a:pPr>
              <a:spcAft>
                <a:spcPts val="600"/>
              </a:spcAft>
            </a:pPr>
            <a:r>
              <a:rPr lang="en-US" altLang="zh-CN" dirty="0" smtClean="0">
                <a:solidFill>
                  <a:srgbClr val="0000CC"/>
                </a:solidFill>
              </a:rPr>
              <a:t>S-Express </a:t>
            </a:r>
            <a:r>
              <a:rPr lang="zh-CN" altLang="en-US" dirty="0" smtClean="0">
                <a:solidFill>
                  <a:srgbClr val="0000CC"/>
                </a:solidFill>
              </a:rPr>
              <a:t>是 </a:t>
            </a:r>
            <a:r>
              <a:rPr lang="en-US" altLang="zh-CN" dirty="0" smtClean="0">
                <a:solidFill>
                  <a:srgbClr val="0000CC"/>
                </a:solidFill>
              </a:rPr>
              <a:t>XML++</a:t>
            </a:r>
            <a:endParaRPr lang="zh-CN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CC"/>
                </a:solidFill>
              </a:rPr>
              <a:t>实践及例子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dirty="0" smtClean="0"/>
              <a:t>REPL/IDE</a:t>
            </a:r>
          </a:p>
          <a:p>
            <a:pPr>
              <a:spcAft>
                <a:spcPts val="1200"/>
              </a:spcAft>
            </a:pPr>
            <a:r>
              <a:rPr lang="zh-CN" altLang="en-US" dirty="0"/>
              <a:t>配置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en-US" altLang="zh-CN" dirty="0" err="1" smtClean="0"/>
              <a:t>Clojure</a:t>
            </a:r>
            <a:r>
              <a:rPr lang="en-US" altLang="zh-CN" dirty="0" smtClean="0"/>
              <a:t>-Servlet</a:t>
            </a:r>
          </a:p>
          <a:p>
            <a:pPr>
              <a:spcAft>
                <a:spcPts val="1200"/>
              </a:spcAft>
            </a:pPr>
            <a:r>
              <a:rPr lang="en-US" altLang="zh-CN" dirty="0" smtClean="0"/>
              <a:t>Web</a:t>
            </a:r>
            <a:r>
              <a:rPr lang="zh-CN" altLang="en-US" dirty="0" smtClean="0"/>
              <a:t>应用开发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/>
              <a:t>一些“小”问题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4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 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6575" indent="-536575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0000CC"/>
                </a:solidFill>
              </a:rPr>
              <a:t>企业应用开发特点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marL="536575" indent="-536575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0000CC"/>
                </a:solidFill>
              </a:rPr>
              <a:t>为何 </a:t>
            </a:r>
            <a:r>
              <a:rPr lang="en-US" altLang="zh-CN" dirty="0" err="1" smtClean="0">
                <a:solidFill>
                  <a:srgbClr val="0000CC"/>
                </a:solidFill>
              </a:rPr>
              <a:t>Clojure</a:t>
            </a:r>
            <a:r>
              <a:rPr lang="en-US" altLang="zh-CN" dirty="0" smtClean="0">
                <a:solidFill>
                  <a:srgbClr val="0000CC"/>
                </a:solidFill>
              </a:rPr>
              <a:t> </a:t>
            </a:r>
            <a:r>
              <a:rPr lang="zh-CN" altLang="en-US" dirty="0" smtClean="0">
                <a:solidFill>
                  <a:srgbClr val="0000CC"/>
                </a:solidFill>
              </a:rPr>
              <a:t>是一个“好”选择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marL="536575" indent="-536575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zh-CN" altLang="en-US" dirty="0" smtClean="0">
                <a:solidFill>
                  <a:srgbClr val="0000CC"/>
                </a:solidFill>
              </a:rPr>
              <a:t>实践及例子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marL="536575" indent="-536575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0000CC"/>
                </a:solidFill>
              </a:rPr>
              <a:t>Q&amp;A</a:t>
            </a:r>
          </a:p>
          <a:p>
            <a:pPr marL="536575" indent="-536575">
              <a:spcAft>
                <a:spcPts val="600"/>
              </a:spcAft>
              <a:buClr>
                <a:srgbClr val="FF0000"/>
              </a:buClr>
              <a:buFont typeface="Wingdings" pitchFamily="2" charset="2"/>
              <a:buChar char="ü"/>
            </a:pPr>
            <a:endParaRPr lang="en-US" altLang="zh-CN" dirty="0">
              <a:solidFill>
                <a:srgbClr val="0000CC"/>
              </a:solidFill>
            </a:endParaRPr>
          </a:p>
          <a:p>
            <a:pPr marL="0" indent="0" algn="ctr">
              <a:spcAft>
                <a:spcPts val="600"/>
              </a:spcAft>
              <a:buClr>
                <a:srgbClr val="FF0000"/>
              </a:buClr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更多的是</a:t>
            </a:r>
            <a:r>
              <a:rPr lang="en-US" altLang="zh-CN" dirty="0" smtClean="0">
                <a:solidFill>
                  <a:srgbClr val="C00000"/>
                </a:solidFill>
              </a:rPr>
              <a:t>Why</a:t>
            </a:r>
            <a:r>
              <a:rPr lang="zh-CN" altLang="en-US" dirty="0" smtClean="0">
                <a:solidFill>
                  <a:srgbClr val="C00000"/>
                </a:solidFill>
              </a:rPr>
              <a:t>，部分</a:t>
            </a:r>
            <a:r>
              <a:rPr lang="en-US" altLang="zh-CN" dirty="0" smtClean="0">
                <a:solidFill>
                  <a:srgbClr val="C00000"/>
                </a:solidFill>
              </a:rPr>
              <a:t>How </a:t>
            </a:r>
            <a:r>
              <a:rPr lang="en-US" altLang="zh-CN" dirty="0" smtClean="0">
                <a:solidFill>
                  <a:srgbClr val="C00000"/>
                </a:solidFill>
              </a:rPr>
              <a:t>—— Why</a:t>
            </a:r>
            <a:r>
              <a:rPr lang="zh-CN" altLang="en-US" dirty="0" smtClean="0">
                <a:solidFill>
                  <a:srgbClr val="C00000"/>
                </a:solidFill>
              </a:rPr>
              <a:t>？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9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充分利用</a:t>
            </a:r>
            <a:r>
              <a:rPr lang="en-US" altLang="zh-CN" dirty="0" err="1" smtClean="0"/>
              <a:t>repl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53525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924944"/>
            <a:ext cx="11249026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509120"/>
            <a:ext cx="104584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0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配置文件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1"/>
            <a:ext cx="9144000" cy="300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625327"/>
            <a:ext cx="113157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628800"/>
            <a:ext cx="10067926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1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altLang="zh-CN" dirty="0" smtClean="0"/>
              <a:t>Ring</a:t>
            </a:r>
          </a:p>
          <a:p>
            <a:pPr>
              <a:spcAft>
                <a:spcPts val="1200"/>
              </a:spcAft>
            </a:pPr>
            <a:r>
              <a:rPr lang="en-US" altLang="zh-CN" dirty="0" err="1" smtClean="0"/>
              <a:t>Compojure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en-US" altLang="zh-CN" dirty="0"/>
              <a:t>Noir</a:t>
            </a:r>
            <a:endParaRPr lang="en-US" altLang="zh-CN" dirty="0" smtClean="0"/>
          </a:p>
          <a:p>
            <a:pPr marL="0" indent="0">
              <a:spcAft>
                <a:spcPts val="1200"/>
              </a:spcAft>
              <a:buNone/>
            </a:pP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C00000"/>
                </a:solidFill>
              </a:rPr>
              <a:t>用过</a:t>
            </a:r>
            <a:r>
              <a:rPr lang="en-US" altLang="zh-CN" dirty="0" smtClean="0">
                <a:solidFill>
                  <a:srgbClr val="C00000"/>
                </a:solidFill>
              </a:rPr>
              <a:t>Servlet</a:t>
            </a:r>
            <a:r>
              <a:rPr lang="zh-CN" altLang="en-US" dirty="0" smtClean="0">
                <a:solidFill>
                  <a:srgbClr val="C00000"/>
                </a:solidFill>
              </a:rPr>
              <a:t>否？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C00000"/>
                </a:solidFill>
              </a:rPr>
              <a:t>读过</a:t>
            </a:r>
            <a:r>
              <a:rPr lang="en-US" altLang="zh-CN" dirty="0" smtClean="0">
                <a:solidFill>
                  <a:srgbClr val="C00000"/>
                </a:solidFill>
              </a:rPr>
              <a:t>Ring/</a:t>
            </a:r>
            <a:r>
              <a:rPr lang="en-US" altLang="zh-CN" dirty="0" err="1" smtClean="0">
                <a:solidFill>
                  <a:srgbClr val="C00000"/>
                </a:solidFill>
              </a:rPr>
              <a:t>Compojure</a:t>
            </a:r>
            <a:r>
              <a:rPr lang="en-US" altLang="zh-CN" dirty="0" smtClean="0">
                <a:solidFill>
                  <a:srgbClr val="C00000"/>
                </a:solidFill>
              </a:rPr>
              <a:t>/Noir</a:t>
            </a:r>
            <a:r>
              <a:rPr lang="zh-CN" altLang="en-US" dirty="0" smtClean="0">
                <a:solidFill>
                  <a:srgbClr val="C00000"/>
                </a:solidFill>
              </a:rPr>
              <a:t>的代码否？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0000CC"/>
                </a:solidFill>
              </a:rPr>
              <a:t>最简单的方案：自己写一个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3074" name="Picture 2" descr="http://webnoir.org/img/noi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26060"/>
            <a:ext cx="1476375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20682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443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467544" y="-171400"/>
            <a:ext cx="2592288" cy="57606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115616" y="2492896"/>
            <a:ext cx="5184576" cy="28803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59632" y="2708920"/>
            <a:ext cx="5544616" cy="57606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71142" y="3501008"/>
            <a:ext cx="2268810" cy="70103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62683" y="5454749"/>
            <a:ext cx="4113373" cy="35051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477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587692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1187624" y="495722"/>
            <a:ext cx="2520280" cy="77723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25652" y="2880370"/>
            <a:ext cx="1394420" cy="90867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267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47663"/>
            <a:ext cx="6381750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1"/>
            <a:ext cx="1221105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539552" y="1772816"/>
            <a:ext cx="1080120" cy="45433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322487" y="2173982"/>
            <a:ext cx="1394420" cy="2009006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71599" y="4293096"/>
            <a:ext cx="11202938" cy="2217242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1885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引入 </a:t>
            </a:r>
            <a:r>
              <a:rPr lang="en-US" altLang="zh-CN" dirty="0" err="1" smtClean="0"/>
              <a:t>Clojure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后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757666"/>
              </p:ext>
            </p:extLst>
          </p:nvPr>
        </p:nvGraphicFramePr>
        <p:xfrm>
          <a:off x="-1404664" y="1417042"/>
          <a:ext cx="8928992" cy="5468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899324439"/>
              </p:ext>
            </p:extLst>
          </p:nvPr>
        </p:nvGraphicFramePr>
        <p:xfrm>
          <a:off x="4860032" y="3325440"/>
          <a:ext cx="4511824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9671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BD8FD67-F941-4AA4-BDAD-DD5FAB5F8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0F6658E-F62B-4385-8FD9-04CA9C0F4D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2342902-4949-4745-971E-99BC5AD65A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B3441A-B27E-4317-9B8D-8BF8BD421A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9FEA07-FD05-4425-ABB0-C55075E5AB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FB456B-0895-41CF-B4AF-54145F8B8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 </a:t>
            </a:r>
            <a:r>
              <a:rPr lang="en-US" altLang="zh-CN" dirty="0" err="1"/>
              <a:t>Clojure</a:t>
            </a:r>
            <a:r>
              <a:rPr lang="en-US" altLang="zh-CN" dirty="0"/>
              <a:t> </a:t>
            </a:r>
            <a:r>
              <a:rPr lang="zh-CN" altLang="en-US" dirty="0"/>
              <a:t>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5141168"/>
          </a:xfrm>
        </p:spPr>
        <p:txBody>
          <a:bodyPr>
            <a:normAutofit/>
          </a:bodyPr>
          <a:lstStyle/>
          <a:p>
            <a:pPr marL="0" indent="533400">
              <a:spcAft>
                <a:spcPts val="1200"/>
              </a:spcAft>
              <a:buNone/>
            </a:pPr>
            <a:r>
              <a:rPr lang="en-US" altLang="zh-CN" u="sng" dirty="0" smtClean="0"/>
              <a:t>90</a:t>
            </a:r>
            <a:r>
              <a:rPr lang="zh-CN" altLang="en-US" u="sng" dirty="0" smtClean="0"/>
              <a:t>个</a:t>
            </a:r>
            <a:r>
              <a:rPr lang="en-US" altLang="zh-CN" u="sng" dirty="0" smtClean="0"/>
              <a:t>xml</a:t>
            </a:r>
            <a:r>
              <a:rPr lang="zh-CN" altLang="en-US" u="sng" dirty="0" smtClean="0"/>
              <a:t>配置</a:t>
            </a:r>
            <a:r>
              <a:rPr lang="en-US" altLang="zh-CN" u="sng" dirty="0" smtClean="0"/>
              <a:t>+html</a:t>
            </a:r>
            <a:r>
              <a:rPr lang="zh-CN" altLang="en-US" u="sng" dirty="0" smtClean="0"/>
              <a:t>模板（</a:t>
            </a:r>
            <a:r>
              <a:rPr lang="en-US" altLang="zh-CN" u="sng" dirty="0" smtClean="0">
                <a:solidFill>
                  <a:srgbClr val="0000CC"/>
                </a:solidFill>
              </a:rPr>
              <a:t>7741</a:t>
            </a:r>
            <a:r>
              <a:rPr lang="zh-CN" altLang="en-US" u="sng" dirty="0" smtClean="0"/>
              <a:t>行</a:t>
            </a:r>
            <a:r>
              <a:rPr lang="en-US" altLang="zh-CN" u="sng" dirty="0" smtClean="0">
                <a:solidFill>
                  <a:srgbClr val="C00000"/>
                </a:solidFill>
              </a:rPr>
              <a:t>240</a:t>
            </a:r>
            <a:r>
              <a:rPr lang="en-US" altLang="zh-CN" u="sng" dirty="0" smtClean="0"/>
              <a:t>k</a:t>
            </a:r>
            <a:r>
              <a:rPr lang="zh-CN" altLang="en-US" u="sng" dirty="0" smtClean="0"/>
              <a:t>）</a:t>
            </a:r>
            <a:endParaRPr lang="en-US" altLang="zh-CN" u="sng" dirty="0" smtClean="0"/>
          </a:p>
          <a:p>
            <a:pPr marL="0" indent="0">
              <a:spcAft>
                <a:spcPts val="1200"/>
              </a:spcAft>
              <a:buNone/>
            </a:pPr>
            <a:r>
              <a:rPr lang="en-US" altLang="zh-CN" dirty="0" smtClean="0">
                <a:sym typeface="Wingdings" pitchFamily="2" charset="2"/>
              </a:rPr>
              <a:t></a:t>
            </a:r>
            <a:r>
              <a:rPr lang="en-US" altLang="zh-CN" dirty="0">
                <a:sym typeface="Wingdings" pitchFamily="2" charset="2"/>
              </a:rPr>
              <a:t> </a:t>
            </a:r>
            <a:r>
              <a:rPr lang="en-US" altLang="zh-CN" u="sng" dirty="0" smtClean="0">
                <a:sym typeface="Wingdings" pitchFamily="2" charset="2"/>
              </a:rPr>
              <a:t>1</a:t>
            </a:r>
            <a:r>
              <a:rPr lang="zh-CN" altLang="en-US" u="sng" dirty="0" smtClean="0">
                <a:sym typeface="Wingdings" pitchFamily="2" charset="2"/>
              </a:rPr>
              <a:t>个</a:t>
            </a:r>
            <a:r>
              <a:rPr lang="en-US" altLang="zh-CN" u="sng" dirty="0" err="1" smtClean="0">
                <a:sym typeface="Wingdings" pitchFamily="2" charset="2"/>
              </a:rPr>
              <a:t>clj</a:t>
            </a:r>
            <a:r>
              <a:rPr lang="zh-CN" altLang="en-US" u="sng" dirty="0" smtClean="0">
                <a:sym typeface="Wingdings" pitchFamily="2" charset="2"/>
              </a:rPr>
              <a:t>文件（</a:t>
            </a:r>
            <a:r>
              <a:rPr lang="en-US" altLang="zh-CN" u="sng" dirty="0" smtClean="0">
                <a:solidFill>
                  <a:srgbClr val="0000CC"/>
                </a:solidFill>
                <a:sym typeface="Wingdings" pitchFamily="2" charset="2"/>
              </a:rPr>
              <a:t>733</a:t>
            </a:r>
            <a:r>
              <a:rPr lang="zh-CN" altLang="en-US" u="sng" dirty="0" smtClean="0">
                <a:sym typeface="Wingdings" pitchFamily="2" charset="2"/>
              </a:rPr>
              <a:t>行</a:t>
            </a:r>
            <a:r>
              <a:rPr lang="en-US" altLang="zh-CN" u="sng" dirty="0" smtClean="0">
                <a:solidFill>
                  <a:srgbClr val="C00000"/>
                </a:solidFill>
                <a:sym typeface="Wingdings" pitchFamily="2" charset="2"/>
              </a:rPr>
              <a:t>35</a:t>
            </a:r>
            <a:r>
              <a:rPr lang="en-US" altLang="zh-CN" u="sng" dirty="0" smtClean="0">
                <a:sym typeface="Wingdings" pitchFamily="2" charset="2"/>
              </a:rPr>
              <a:t>k</a:t>
            </a:r>
            <a:r>
              <a:rPr lang="zh-CN" altLang="en-US" u="sng" dirty="0" smtClean="0">
                <a:sym typeface="Wingdings" pitchFamily="2" charset="2"/>
              </a:rPr>
              <a:t>）</a:t>
            </a:r>
            <a:endParaRPr lang="en-US" altLang="zh-CN" u="sng" dirty="0"/>
          </a:p>
          <a:p>
            <a:pPr>
              <a:spcAft>
                <a:spcPts val="1200"/>
              </a:spcAft>
            </a:pPr>
            <a:r>
              <a:rPr lang="zh-CN" altLang="en-US" sz="2800" dirty="0" smtClean="0"/>
              <a:t>说明：</a:t>
            </a:r>
            <a:endParaRPr lang="en-US" altLang="zh-CN" sz="2800" dirty="0" smtClean="0"/>
          </a:p>
          <a:p>
            <a:pPr lvl="1">
              <a:spcAft>
                <a:spcPts val="1200"/>
              </a:spcAft>
            </a:pPr>
            <a:r>
              <a:rPr lang="zh-CN" altLang="en-US" sz="2400" dirty="0" smtClean="0"/>
              <a:t>这</a:t>
            </a:r>
            <a:r>
              <a:rPr lang="en-US" altLang="zh-CN" sz="2400" b="1" dirty="0" smtClean="0"/>
              <a:t>*</a:t>
            </a:r>
            <a:r>
              <a:rPr lang="zh-CN" altLang="en-US" sz="2400" b="1" dirty="0" smtClean="0"/>
              <a:t>不是</a:t>
            </a:r>
            <a:r>
              <a:rPr lang="en-US" altLang="zh-CN" sz="2400" b="1" dirty="0" smtClean="0"/>
              <a:t>*</a:t>
            </a:r>
            <a:r>
              <a:rPr lang="zh-CN" altLang="en-US" sz="2400" dirty="0" smtClean="0"/>
              <a:t>上线系统的完整版</a:t>
            </a:r>
            <a:endParaRPr lang="en-US" altLang="zh-CN" sz="2400" dirty="0" smtClean="0"/>
          </a:p>
          <a:p>
            <a:pPr lvl="1">
              <a:spcAft>
                <a:spcPts val="1200"/>
              </a:spcAft>
            </a:pPr>
            <a:r>
              <a:rPr lang="zh-CN" altLang="en-US" sz="2400" dirty="0" smtClean="0"/>
              <a:t>非</a:t>
            </a:r>
            <a:r>
              <a:rPr lang="en-US" altLang="zh-CN" sz="2400" dirty="0" smtClean="0"/>
              <a:t>100%</a:t>
            </a:r>
            <a:r>
              <a:rPr lang="zh-CN" altLang="en-US" sz="2400" dirty="0" smtClean="0"/>
              <a:t>转换，仅功能基本相同</a:t>
            </a:r>
            <a:endParaRPr lang="en-US" altLang="zh-CN" sz="2400" dirty="0" smtClean="0"/>
          </a:p>
          <a:p>
            <a:pPr lvl="1">
              <a:spcAft>
                <a:spcPts val="1200"/>
              </a:spcAft>
            </a:pPr>
            <a:r>
              <a:rPr lang="zh-CN" altLang="en-US" sz="2400" dirty="0" smtClean="0"/>
              <a:t>所有应用开发最终都趋于：以最少的代码控制最多的配置</a:t>
            </a:r>
            <a:endParaRPr lang="en-US" altLang="zh-CN" sz="2400" dirty="0" smtClean="0"/>
          </a:p>
          <a:p>
            <a:pPr lvl="1">
              <a:spcAft>
                <a:spcPts val="1200"/>
              </a:spcAft>
            </a:pPr>
            <a:r>
              <a:rPr lang="zh-CN" altLang="en-US" sz="2400" dirty="0"/>
              <a:t>不会</a:t>
            </a:r>
            <a:r>
              <a:rPr lang="zh-CN" altLang="en-US" sz="2400" dirty="0" smtClean="0"/>
              <a:t>把原来的项目或产品转成</a:t>
            </a:r>
            <a:r>
              <a:rPr lang="en-US" altLang="zh-CN" sz="2400" dirty="0" err="1" smtClean="0"/>
              <a:t>Clojure</a:t>
            </a:r>
            <a:endParaRPr lang="en-US" altLang="zh-CN" sz="2400" dirty="0" smtClean="0"/>
          </a:p>
          <a:p>
            <a:pPr lvl="1">
              <a:spcAft>
                <a:spcPts val="1200"/>
              </a:spcAft>
            </a:pPr>
            <a:r>
              <a:rPr lang="zh-CN" altLang="en-US" sz="2400" dirty="0" smtClean="0"/>
              <a:t>原型系统尽量用</a:t>
            </a:r>
            <a:r>
              <a:rPr lang="en-US" altLang="zh-CN" sz="2400" dirty="0" err="1" smtClean="0"/>
              <a:t>Clojure</a:t>
            </a:r>
            <a:r>
              <a:rPr lang="zh-CN" altLang="en-US" sz="2400" dirty="0" smtClean="0"/>
              <a:t>构建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790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一些“小”问题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412776"/>
            <a:ext cx="8784976" cy="532859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0000CC"/>
                </a:solidFill>
              </a:rPr>
              <a:t>出错定位的问题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提示不明确（</a:t>
            </a:r>
            <a:r>
              <a:rPr lang="es-ES" altLang="zh-CN" dirty="0">
                <a:solidFill>
                  <a:srgbClr val="FF0000"/>
                </a:solidFill>
              </a:rPr>
              <a:t>NullPointerException at line 0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键盘误操作，上千行代码中查错：（</a:t>
            </a:r>
            <a:endParaRPr lang="en-US" altLang="zh-CN" dirty="0"/>
          </a:p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0000CC"/>
                </a:solidFill>
              </a:rPr>
              <a:t>首次装载速度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根本性解决：目前无解</a:t>
            </a:r>
            <a:endParaRPr lang="en-US" altLang="zh-CN" dirty="0" smtClean="0"/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还好：重启很少；热部署</a:t>
            </a:r>
            <a:endParaRPr lang="en-US" altLang="zh-CN" dirty="0" smtClean="0"/>
          </a:p>
          <a:p>
            <a:pPr>
              <a:spcAft>
                <a:spcPts val="1200"/>
              </a:spcAft>
            </a:pPr>
            <a:r>
              <a:rPr lang="zh-CN" altLang="en-US" dirty="0" smtClean="0">
                <a:solidFill>
                  <a:srgbClr val="0000CC"/>
                </a:solidFill>
              </a:rPr>
              <a:t>其他：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>
              <a:spcAft>
                <a:spcPts val="1200"/>
              </a:spcAft>
            </a:pPr>
            <a:r>
              <a:rPr lang="zh-CN" altLang="en-US" dirty="0"/>
              <a:t>注释中无法使用双引号等特定符号的</a:t>
            </a:r>
            <a:r>
              <a:rPr lang="zh-CN" altLang="en-US" dirty="0" smtClean="0"/>
              <a:t>不便</a:t>
            </a:r>
            <a:endParaRPr lang="en-US" altLang="zh-CN" dirty="0" smtClean="0"/>
          </a:p>
          <a:p>
            <a:pPr lvl="1">
              <a:spcAft>
                <a:spcPts val="1200"/>
              </a:spcAft>
            </a:pPr>
            <a:r>
              <a:rPr lang="en-US" altLang="zh-CN" dirty="0" smtClean="0"/>
              <a:t>Eclipse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nrepl</a:t>
            </a:r>
            <a:r>
              <a:rPr lang="en-US" altLang="zh-CN" dirty="0" smtClean="0"/>
              <a:t> 64k</a:t>
            </a:r>
            <a:r>
              <a:rPr lang="zh-CN" altLang="en-US" dirty="0" smtClean="0"/>
              <a:t>限制</a:t>
            </a:r>
            <a:endParaRPr lang="en-US" altLang="zh-CN" dirty="0" smtClean="0"/>
          </a:p>
          <a:p>
            <a:pPr lvl="1">
              <a:spcAft>
                <a:spcPts val="1200"/>
              </a:spcAft>
            </a:pPr>
            <a:r>
              <a:rPr lang="en-US" altLang="zh-CN" dirty="0" smtClean="0"/>
              <a:t>Eclipse CCW </a:t>
            </a:r>
            <a:r>
              <a:rPr lang="zh-CN" altLang="en-US" dirty="0" smtClean="0"/>
              <a:t>的稳定性、功能（</a:t>
            </a:r>
            <a:r>
              <a:rPr lang="en-US" altLang="zh-CN" dirty="0" smtClean="0"/>
              <a:t>java-&gt;</a:t>
            </a:r>
            <a:r>
              <a:rPr lang="en-US" altLang="zh-CN" dirty="0" err="1" smtClean="0"/>
              <a:t>clj</a:t>
            </a:r>
            <a:r>
              <a:rPr lang="en-US" altLang="zh-CN" dirty="0" smtClean="0"/>
              <a:t>, html-&gt;hiccup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31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00CC"/>
                </a:solidFill>
              </a:rPr>
              <a:t>Q&amp;A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6" y="3429000"/>
            <a:ext cx="9057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Consolas" pitchFamily="49" charset="0"/>
                <a:cs typeface="Consolas" pitchFamily="49" charset="0"/>
                <a:hlinkClick r:id="rId2"/>
              </a:rPr>
              <a:t>http://qiujj.com/static/clojure-handbook.html</a:t>
            </a:r>
            <a:endParaRPr lang="zh-CN" alt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2689756"/>
            <a:ext cx="2479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Clojure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手册：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40" y="4581128"/>
            <a:ext cx="5181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42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000CC"/>
                </a:solidFill>
              </a:rPr>
              <a:t>企业应用开发特点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78112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C00000"/>
                </a:solidFill>
              </a:rPr>
              <a:t>业务</a:t>
            </a:r>
            <a:r>
              <a:rPr lang="zh-CN" altLang="en-US" sz="2400" dirty="0" smtClean="0"/>
              <a:t>复杂（且不讨论运维复杂度）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/>
              <a:t>业务</a:t>
            </a:r>
            <a:r>
              <a:rPr lang="zh-CN" altLang="en-US" sz="2400" dirty="0" smtClean="0">
                <a:solidFill>
                  <a:srgbClr val="C00000"/>
                </a:solidFill>
              </a:rPr>
              <a:t>需求</a:t>
            </a:r>
            <a:r>
              <a:rPr lang="zh-CN" altLang="en-US" sz="2400" dirty="0" smtClean="0"/>
              <a:t>变化快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数据量小（一般单表</a:t>
            </a:r>
            <a:r>
              <a:rPr lang="en-US" altLang="zh-CN" sz="2400" dirty="0" smtClean="0"/>
              <a:t>&lt;1</a:t>
            </a:r>
            <a:r>
              <a:rPr lang="zh-CN" altLang="en-US" sz="2400" dirty="0" smtClean="0"/>
              <a:t>亿）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/>
              <a:t>系统</a:t>
            </a:r>
            <a:r>
              <a:rPr lang="zh-CN" altLang="en-US" sz="2400" dirty="0" smtClean="0">
                <a:solidFill>
                  <a:srgbClr val="C00000"/>
                </a:solidFill>
              </a:rPr>
              <a:t>接口</a:t>
            </a:r>
            <a:r>
              <a:rPr lang="zh-CN" altLang="en-US" sz="2400" dirty="0" smtClean="0"/>
              <a:t>多（监管合规性）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C00000"/>
                </a:solidFill>
              </a:rPr>
              <a:t>历史</a:t>
            </a:r>
            <a:r>
              <a:rPr lang="zh-CN" altLang="en-US" sz="2400" dirty="0" smtClean="0"/>
              <a:t>包袱重（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JVM</a:t>
            </a:r>
            <a:r>
              <a:rPr lang="zh-CN" altLang="en-US" sz="2400" dirty="0" smtClean="0"/>
              <a:t>、中间件）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en-US" altLang="zh-CN" sz="2400" dirty="0" smtClean="0"/>
              <a:t>Web</a:t>
            </a:r>
            <a:r>
              <a:rPr lang="zh-CN" altLang="en-US" sz="2400" dirty="0" smtClean="0">
                <a:solidFill>
                  <a:srgbClr val="C00000"/>
                </a:solidFill>
              </a:rPr>
              <a:t>界面</a:t>
            </a:r>
            <a:r>
              <a:rPr lang="zh-CN" altLang="en-US" sz="2400" dirty="0" smtClean="0"/>
              <a:t>为主（</a:t>
            </a:r>
            <a:r>
              <a:rPr lang="en-US" altLang="zh-CN" sz="2400" dirty="0" smtClean="0"/>
              <a:t>JavaScript</a:t>
            </a:r>
            <a:r>
              <a:rPr lang="zh-CN" altLang="en-US" sz="2400" dirty="0" smtClean="0"/>
              <a:t>），手机趋势（</a:t>
            </a:r>
            <a:r>
              <a:rPr lang="en-US" altLang="zh-CN" sz="2400" dirty="0" smtClean="0"/>
              <a:t>Mobile First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>
                <a:solidFill>
                  <a:srgbClr val="C00000"/>
                </a:solidFill>
              </a:rPr>
              <a:t>安全</a:t>
            </a:r>
            <a:r>
              <a:rPr lang="zh-CN" altLang="en-US" sz="2400" dirty="0" smtClean="0"/>
              <a:t>、保密要求（</a:t>
            </a:r>
            <a:r>
              <a:rPr lang="en-US" altLang="zh-CN" sz="2400" dirty="0" smtClean="0"/>
              <a:t>CA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VPN</a:t>
            </a:r>
            <a:r>
              <a:rPr lang="zh-CN" altLang="en-US" sz="2400" dirty="0" smtClean="0"/>
              <a:t>、物理隔离）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11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业务复杂度</a:t>
            </a:r>
            <a:endParaRPr lang="zh-CN" altLang="en-US" dirty="0"/>
          </a:p>
        </p:txBody>
      </p:sp>
      <p:sp>
        <p:nvSpPr>
          <p:cNvPr id="7" name="流程图: 联系 6"/>
          <p:cNvSpPr/>
          <p:nvPr/>
        </p:nvSpPr>
        <p:spPr>
          <a:xfrm>
            <a:off x="467544" y="2708920"/>
            <a:ext cx="1584176" cy="1584176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467544" y="3933056"/>
            <a:ext cx="1584176" cy="158417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流程图: 联系 11"/>
          <p:cNvSpPr/>
          <p:nvPr/>
        </p:nvSpPr>
        <p:spPr>
          <a:xfrm>
            <a:off x="1547664" y="3371850"/>
            <a:ext cx="1584176" cy="1584176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5868144" y="1412776"/>
            <a:ext cx="1584176" cy="1584176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流程图: 联系 14"/>
          <p:cNvSpPr/>
          <p:nvPr/>
        </p:nvSpPr>
        <p:spPr>
          <a:xfrm>
            <a:off x="5868144" y="2636912"/>
            <a:ext cx="1584176" cy="1584176"/>
          </a:xfrm>
          <a:prstGeom prst="flowChartConnector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流程图: 联系 15"/>
          <p:cNvSpPr/>
          <p:nvPr/>
        </p:nvSpPr>
        <p:spPr>
          <a:xfrm>
            <a:off x="6948264" y="2075706"/>
            <a:ext cx="1584176" cy="1584176"/>
          </a:xfrm>
          <a:prstGeom prst="flowChartConnector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流程图: 联系 16"/>
          <p:cNvSpPr/>
          <p:nvPr/>
        </p:nvSpPr>
        <p:spPr>
          <a:xfrm>
            <a:off x="4788024" y="2075706"/>
            <a:ext cx="1584176" cy="1584176"/>
          </a:xfrm>
          <a:prstGeom prst="flowChartConnector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4788024" y="3356992"/>
            <a:ext cx="1584176" cy="1584176"/>
          </a:xfrm>
          <a:prstGeom prst="flowChartConnector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流程图: 联系 18"/>
          <p:cNvSpPr/>
          <p:nvPr/>
        </p:nvSpPr>
        <p:spPr>
          <a:xfrm>
            <a:off x="5868144" y="3878188"/>
            <a:ext cx="1584176" cy="1584176"/>
          </a:xfrm>
          <a:prstGeom prst="flowChartConnector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流程图: 联系 19"/>
          <p:cNvSpPr/>
          <p:nvPr/>
        </p:nvSpPr>
        <p:spPr>
          <a:xfrm>
            <a:off x="6948264" y="3284984"/>
            <a:ext cx="1584176" cy="1584176"/>
          </a:xfrm>
          <a:prstGeom prst="flowChartConnector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右箭头 21"/>
          <p:cNvSpPr/>
          <p:nvPr/>
        </p:nvSpPr>
        <p:spPr>
          <a:xfrm rot="20842016">
            <a:off x="3419872" y="3659882"/>
            <a:ext cx="1008112" cy="218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标注 22"/>
          <p:cNvSpPr/>
          <p:nvPr/>
        </p:nvSpPr>
        <p:spPr>
          <a:xfrm>
            <a:off x="7441604" y="6143178"/>
            <a:ext cx="1584176" cy="630932"/>
          </a:xfrm>
          <a:prstGeom prst="wedgeRoundRectCallout">
            <a:avLst>
              <a:gd name="adj1" fmla="val -78554"/>
              <a:gd name="adj2" fmla="val -163951"/>
              <a:gd name="adj3" fmla="val 16667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2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流程图: 联系 23"/>
          <p:cNvSpPr/>
          <p:nvPr/>
        </p:nvSpPr>
        <p:spPr>
          <a:xfrm>
            <a:off x="6647234" y="3029694"/>
            <a:ext cx="1584176" cy="1584176"/>
          </a:xfrm>
          <a:prstGeom prst="flowChartConnector">
            <a:avLst/>
          </a:prstGeom>
          <a:solidFill>
            <a:schemeClr val="bg1">
              <a:lumMod val="95000"/>
              <a:alpha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新业务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流程图: 联系 24"/>
          <p:cNvSpPr/>
          <p:nvPr/>
        </p:nvSpPr>
        <p:spPr>
          <a:xfrm>
            <a:off x="4992910" y="4556720"/>
            <a:ext cx="1584176" cy="1584176"/>
          </a:xfrm>
          <a:prstGeom prst="flowChartConnector">
            <a:avLst/>
          </a:prstGeom>
          <a:solidFill>
            <a:schemeClr val="bg1">
              <a:lumMod val="95000"/>
              <a:alpha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新业务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793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说明: E:\项目\黄金集团\数据库设计\黄金集团应急系统模型v3.7\SubmodelImages\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15" y="4524"/>
            <a:ext cx="46389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3" descr="说明: E:\项目\黄金集团\数据库设计\黄金集团应急系统模型v3.7\SubmodelImages\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83471"/>
            <a:ext cx="4201099" cy="337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4" y="622429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一个相对“简单”业务系统的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CN" altLang="zh-CN" b="1" dirty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zh-CN" b="1" dirty="0" smtClean="0"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P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108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7260" y="1988840"/>
            <a:ext cx="29786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Sql</a:t>
            </a:r>
            <a:r>
              <a:rPr lang="en-US" altLang="zh-CN" sz="4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altLang="zh-CN" sz="44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vs</a:t>
            </a:r>
            <a:r>
              <a:rPr lang="en-US" altLang="zh-CN" sz="4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altLang="zh-CN" sz="44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Nosql</a:t>
            </a:r>
            <a:endParaRPr lang="zh-CN" altLang="en-US" sz="44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10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56" y="702224"/>
            <a:ext cx="9181356" cy="618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22920" y="107340"/>
            <a:ext cx="25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Case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：某银行系统规划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7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914"/>
            <a:ext cx="9144000" cy="552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07504" y="107340"/>
            <a:ext cx="87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简化版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0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 smtClean="0"/>
              <a:t>没有需求文档（交谈）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/>
              <a:t>很少的需求文档（手绘草稿）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en-US" altLang="zh-CN" sz="2400" dirty="0" smtClean="0"/>
              <a:t>Copy</a:t>
            </a:r>
            <a:r>
              <a:rPr lang="zh-CN" altLang="en-US" sz="2400" dirty="0" smtClean="0"/>
              <a:t>过来的需求文档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/>
              <a:t>过时的需求文档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 smtClean="0"/>
              <a:t>未经签字认可的需求</a:t>
            </a:r>
            <a:endParaRPr lang="en-US" altLang="zh-CN" sz="2400" dirty="0" smtClean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横</a:t>
            </a:r>
            <a:r>
              <a:rPr lang="zh-CN" altLang="en-US" sz="2400" dirty="0" smtClean="0"/>
              <a:t>在你和最终用户之间</a:t>
            </a:r>
            <a:r>
              <a:rPr lang="zh-CN" altLang="en-US" sz="2400" dirty="0" smtClean="0"/>
              <a:t>的：科技</a:t>
            </a:r>
            <a:r>
              <a:rPr lang="zh-CN" altLang="en-US" sz="2400" dirty="0" smtClean="0"/>
              <a:t>部门 </a:t>
            </a:r>
            <a:r>
              <a:rPr lang="en-US" altLang="zh-CN" sz="2400" dirty="0" smtClean="0"/>
              <a:t>|| </a:t>
            </a:r>
            <a:r>
              <a:rPr lang="zh-CN" altLang="en-US" sz="2400" dirty="0" smtClean="0"/>
              <a:t>咨询商</a:t>
            </a:r>
            <a:endParaRPr lang="en-US" altLang="zh-CN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C00000"/>
                </a:solidFill>
              </a:rPr>
              <a:t> 是特点、而非问题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73426" y="5805264"/>
            <a:ext cx="6314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（应对：</a:t>
            </a:r>
            <a:r>
              <a:rPr lang="zh-CN" altLang="en-US" sz="24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快速原型、</a:t>
            </a:r>
            <a:r>
              <a:rPr lang="en-US" altLang="zh-CN" sz="24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schema-free</a:t>
            </a:r>
            <a:r>
              <a:rPr lang="zh-CN" altLang="en-US" sz="2400" dirty="0" smtClean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、多交流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31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r>
              <a:rPr lang="zh-CN" altLang="en-US" dirty="0"/>
              <a:t>内部</a:t>
            </a:r>
            <a:r>
              <a:rPr lang="zh-CN" altLang="en-US" dirty="0" smtClean="0"/>
              <a:t>系统接口</a:t>
            </a:r>
            <a:endParaRPr lang="en-US" altLang="zh-CN" dirty="0" smtClean="0"/>
          </a:p>
          <a:p>
            <a:r>
              <a:rPr lang="zh-CN" altLang="en-US" dirty="0" smtClean="0"/>
              <a:t>外部系统接口</a:t>
            </a:r>
            <a:endParaRPr lang="en-US" altLang="zh-CN" dirty="0" smtClean="0"/>
          </a:p>
          <a:p>
            <a:r>
              <a:rPr lang="zh-CN" altLang="en-US" dirty="0" smtClean="0"/>
              <a:t>监管合规性接口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817" y="1380256"/>
            <a:ext cx="3413695" cy="572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" y="3429000"/>
            <a:ext cx="5640614" cy="329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67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4CE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4CE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4CE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15235</TotalTime>
  <Words>980</Words>
  <Application>Microsoft Office PowerPoint</Application>
  <PresentationFormat>全屏显示(4:3)</PresentationFormat>
  <Paragraphs>187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企业应用开发中使用Clojure</vt:lpstr>
      <vt:lpstr>内 容</vt:lpstr>
      <vt:lpstr>企业应用开发特点</vt:lpstr>
      <vt:lpstr>业务复杂度</vt:lpstr>
      <vt:lpstr>PowerPoint 演示文稿</vt:lpstr>
      <vt:lpstr>PowerPoint 演示文稿</vt:lpstr>
      <vt:lpstr>PowerPoint 演示文稿</vt:lpstr>
      <vt:lpstr>业务需求</vt:lpstr>
      <vt:lpstr>系统接口</vt:lpstr>
      <vt:lpstr>历史包袱重</vt:lpstr>
      <vt:lpstr>Clojure 印象</vt:lpstr>
      <vt:lpstr>编程语言中的“老家伙”(1958)</vt:lpstr>
      <vt:lpstr>S-Express</vt:lpstr>
      <vt:lpstr>Lisp</vt:lpstr>
      <vt:lpstr>Clojure：方便、有用、酷</vt:lpstr>
      <vt:lpstr>Clojure：不错的选择</vt:lpstr>
      <vt:lpstr>直接好处——减少开发耗时</vt:lpstr>
      <vt:lpstr>DSL</vt:lpstr>
      <vt:lpstr>实践及例子</vt:lpstr>
      <vt:lpstr>充分利用repl</vt:lpstr>
      <vt:lpstr>配置文件</vt:lpstr>
      <vt:lpstr>Web框架</vt:lpstr>
      <vt:lpstr>PowerPoint 演示文稿</vt:lpstr>
      <vt:lpstr>PowerPoint 演示文稿</vt:lpstr>
      <vt:lpstr>PowerPoint 演示文稿</vt:lpstr>
      <vt:lpstr>引入 Clojure 后</vt:lpstr>
      <vt:lpstr>引入 Clojure 后</vt:lpstr>
      <vt:lpstr>一些“小”问题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jamesqiu</cp:lastModifiedBy>
  <cp:revision>304</cp:revision>
  <dcterms:created xsi:type="dcterms:W3CDTF">2010-12-16T01:28:12Z</dcterms:created>
  <dcterms:modified xsi:type="dcterms:W3CDTF">2012-11-03T04:10:59Z</dcterms:modified>
</cp:coreProperties>
</file>